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3"/>
  </p:notesMasterIdLst>
  <p:sldIdLst>
    <p:sldId id="256" r:id="rId2"/>
    <p:sldId id="257" r:id="rId3"/>
    <p:sldId id="258" r:id="rId4"/>
    <p:sldId id="261" r:id="rId5"/>
    <p:sldId id="263" r:id="rId6"/>
    <p:sldId id="265" r:id="rId7"/>
    <p:sldId id="288" r:id="rId8"/>
    <p:sldId id="267" r:id="rId9"/>
    <p:sldId id="268" r:id="rId10"/>
    <p:sldId id="275" r:id="rId11"/>
    <p:sldId id="274" r:id="rId12"/>
    <p:sldId id="276" r:id="rId13"/>
    <p:sldId id="282" r:id="rId14"/>
    <p:sldId id="283" r:id="rId15"/>
    <p:sldId id="291" r:id="rId16"/>
    <p:sldId id="290" r:id="rId17"/>
    <p:sldId id="285" r:id="rId18"/>
    <p:sldId id="286" r:id="rId19"/>
    <p:sldId id="293" r:id="rId20"/>
    <p:sldId id="294" r:id="rId21"/>
    <p:sldId id="29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529" autoAdjust="0"/>
  </p:normalViewPr>
  <p:slideViewPr>
    <p:cSldViewPr snapToGrid="0">
      <p:cViewPr varScale="1">
        <p:scale>
          <a:sx n="91" d="100"/>
          <a:sy n="91" d="100"/>
        </p:scale>
        <p:origin x="2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D7F80-D1A7-46F2-AC72-EFB8A1EEBB64}" type="datetimeFigureOut">
              <a:rPr lang="en-IN" smtClean="0"/>
              <a:t>04-05-2024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629A4-289B-4AF8-9378-8AD9C0FB0A69}" type="slidenum">
              <a:rPr lang="en-IN" smtClean="0"/>
              <a:t>‹#›</a:t>
            </a:fld>
            <a:endParaRPr lang="en-IN"/>
          </a:p>
        </p:txBody>
      </p:sp>
    </p:spTree>
    <p:extLst>
      <p:ext uri="{BB962C8B-B14F-4D97-AF65-F5344CB8AC3E}">
        <p14:creationId xmlns:p14="http://schemas.microsoft.com/office/powerpoint/2010/main" val="1166587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704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174994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279086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2144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696285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48965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4230532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1487869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4154241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633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296210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74EE33-0174-433E-8F9E-184F475AE15E}" type="datetimeFigureOut">
              <a:rPr lang="en-IN" smtClean="0"/>
              <a:t>04-05-2024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283189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74EE33-0174-433E-8F9E-184F475AE15E}" type="datetimeFigureOut">
              <a:rPr lang="en-IN" smtClean="0"/>
              <a:t>04-05-2024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43678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74EE33-0174-433E-8F9E-184F475AE15E}" type="datetimeFigureOut">
              <a:rPr lang="en-IN" smtClean="0"/>
              <a:t>04-05-2024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1887637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74EE33-0174-433E-8F9E-184F475AE15E}" type="datetimeFigureOut">
              <a:rPr lang="en-IN" smtClean="0"/>
              <a:t>04-05-2024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362737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4EE33-0174-433E-8F9E-184F475AE15E}" type="datetimeFigureOut">
              <a:rPr lang="en-IN" smtClean="0"/>
              <a:t>04-05-2024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394730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74EE33-0174-433E-8F9E-184F475AE15E}" type="datetimeFigureOut">
              <a:rPr lang="en-IN" smtClean="0"/>
              <a:t>04-05-2024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199838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74EE33-0174-433E-8F9E-184F475AE15E}" type="datetimeFigureOut">
              <a:rPr lang="en-IN" smtClean="0"/>
              <a:t>04-05-2024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FC82D7-2CE7-4E37-89E6-EDB1749BD192}" type="slidenum">
              <a:rPr lang="en-IN" smtClean="0"/>
              <a:t>‹#›</a:t>
            </a:fld>
            <a:endParaRPr lang="en-IN"/>
          </a:p>
        </p:txBody>
      </p:sp>
    </p:spTree>
    <p:extLst>
      <p:ext uri="{BB962C8B-B14F-4D97-AF65-F5344CB8AC3E}">
        <p14:creationId xmlns:p14="http://schemas.microsoft.com/office/powerpoint/2010/main" val="180082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74EE33-0174-433E-8F9E-184F475AE15E}" type="datetimeFigureOut">
              <a:rPr lang="en-IN" smtClean="0"/>
              <a:t>04-05-2024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BFC82D7-2CE7-4E37-89E6-EDB1749BD192}" type="slidenum">
              <a:rPr lang="en-IN" smtClean="0"/>
              <a:t>‹#›</a:t>
            </a:fld>
            <a:endParaRPr lang="en-IN"/>
          </a:p>
        </p:txBody>
      </p:sp>
    </p:spTree>
    <p:extLst>
      <p:ext uri="{BB962C8B-B14F-4D97-AF65-F5344CB8AC3E}">
        <p14:creationId xmlns:p14="http://schemas.microsoft.com/office/powerpoint/2010/main" val="272917703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48"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mp"/><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F3D60-3EB8-CDAC-D035-8CC14E0991E1}"/>
              </a:ext>
            </a:extLst>
          </p:cNvPr>
          <p:cNvSpPr>
            <a:spLocks noGrp="1"/>
          </p:cNvSpPr>
          <p:nvPr>
            <p:ph type="ctrTitle"/>
          </p:nvPr>
        </p:nvSpPr>
        <p:spPr>
          <a:xfrm>
            <a:off x="1524000" y="144781"/>
            <a:ext cx="9144000" cy="1783080"/>
          </a:xfrm>
        </p:spPr>
        <p:txBody>
          <a:bodyPr>
            <a:normAutofit/>
          </a:bodyPr>
          <a:lstStyle/>
          <a:p>
            <a:pPr algn="l"/>
            <a:r>
              <a:rPr lang="en-US" b="1" dirty="0">
                <a:solidFill>
                  <a:srgbClr val="FF0000"/>
                </a:solidFill>
              </a:rPr>
              <a:t>A DATA SCIENCE PROJECT</a:t>
            </a:r>
            <a:br>
              <a:rPr lang="en-US" b="1" dirty="0">
                <a:solidFill>
                  <a:srgbClr val="FF0000"/>
                </a:solidFill>
              </a:rPr>
            </a:br>
            <a:r>
              <a:rPr lang="en-US" b="1" dirty="0">
                <a:solidFill>
                  <a:srgbClr val="FF0000"/>
                </a:solidFill>
              </a:rPr>
              <a:t> BIKE RENTALS</a:t>
            </a:r>
            <a:endParaRPr lang="en-IN" b="1" dirty="0">
              <a:solidFill>
                <a:srgbClr val="FF0000"/>
              </a:solidFill>
            </a:endParaRPr>
          </a:p>
        </p:txBody>
      </p:sp>
      <p:sp>
        <p:nvSpPr>
          <p:cNvPr id="3" name="Subtitle 2">
            <a:extLst>
              <a:ext uri="{FF2B5EF4-FFF2-40B4-BE49-F238E27FC236}">
                <a16:creationId xmlns:a16="http://schemas.microsoft.com/office/drawing/2014/main" id="{70E7F4A6-28D1-AE89-0980-DD76EE076643}"/>
              </a:ext>
            </a:extLst>
          </p:cNvPr>
          <p:cNvSpPr>
            <a:spLocks noGrp="1"/>
          </p:cNvSpPr>
          <p:nvPr>
            <p:ph type="subTitle" idx="1"/>
          </p:nvPr>
        </p:nvSpPr>
        <p:spPr>
          <a:xfrm>
            <a:off x="1524000" y="1927861"/>
            <a:ext cx="9144000" cy="4533899"/>
          </a:xfrm>
        </p:spPr>
        <p:txBody>
          <a:bodyPr>
            <a:normAutofit/>
          </a:bodyPr>
          <a:lstStyle/>
          <a:p>
            <a:pPr algn="l"/>
            <a:r>
              <a:rPr lang="en-IN" b="1" u="sng" dirty="0"/>
              <a:t>Team Members</a:t>
            </a:r>
            <a:r>
              <a:rPr lang="en-IN" dirty="0"/>
              <a:t> </a:t>
            </a:r>
          </a:p>
          <a:p>
            <a:pPr algn="l"/>
            <a:endParaRPr lang="en-IN" dirty="0"/>
          </a:p>
          <a:p>
            <a:pPr algn="l"/>
            <a:r>
              <a:rPr lang="en-IN" dirty="0"/>
              <a:t>1. Abdul Aamir khan </a:t>
            </a:r>
          </a:p>
          <a:p>
            <a:pPr algn="l"/>
            <a:r>
              <a:rPr lang="en-IN" dirty="0"/>
              <a:t>2.Durga prasad </a:t>
            </a:r>
            <a:r>
              <a:rPr lang="en-IN" dirty="0" err="1"/>
              <a:t>kamisetty</a:t>
            </a:r>
            <a:endParaRPr lang="en-IN" dirty="0"/>
          </a:p>
          <a:p>
            <a:pPr algn="l"/>
            <a:r>
              <a:rPr lang="en-IN" dirty="0"/>
              <a:t>3.Swapnil Chavan</a:t>
            </a:r>
          </a:p>
          <a:p>
            <a:endParaRPr lang="en-IN" dirty="0"/>
          </a:p>
        </p:txBody>
      </p:sp>
    </p:spTree>
    <p:extLst>
      <p:ext uri="{BB962C8B-B14F-4D97-AF65-F5344CB8AC3E}">
        <p14:creationId xmlns:p14="http://schemas.microsoft.com/office/powerpoint/2010/main" val="1243385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9829-DA33-BA1F-9F7A-46E996DD28F8}"/>
              </a:ext>
            </a:extLst>
          </p:cNvPr>
          <p:cNvSpPr>
            <a:spLocks noGrp="1"/>
          </p:cNvSpPr>
          <p:nvPr>
            <p:ph type="title"/>
          </p:nvPr>
        </p:nvSpPr>
        <p:spPr/>
        <p:txBody>
          <a:bodyPr/>
          <a:lstStyle/>
          <a:p>
            <a:r>
              <a:rPr lang="en-US" dirty="0">
                <a:solidFill>
                  <a:srgbClr val="FF0000"/>
                </a:solidFill>
              </a:rPr>
              <a:t>INFERENCE THROUGH HEATMAP</a:t>
            </a:r>
            <a:endParaRPr lang="en-IN" dirty="0">
              <a:solidFill>
                <a:srgbClr val="FF0000"/>
              </a:solidFill>
            </a:endParaRPr>
          </a:p>
        </p:txBody>
      </p:sp>
      <p:sp>
        <p:nvSpPr>
          <p:cNvPr id="3" name="Content Placeholder 2">
            <a:extLst>
              <a:ext uri="{FF2B5EF4-FFF2-40B4-BE49-F238E27FC236}">
                <a16:creationId xmlns:a16="http://schemas.microsoft.com/office/drawing/2014/main" id="{47DDDCAC-EFD6-17DF-03C9-34C8D1A05632}"/>
              </a:ext>
            </a:extLst>
          </p:cNvPr>
          <p:cNvSpPr>
            <a:spLocks noGrp="1"/>
          </p:cNvSpPr>
          <p:nvPr>
            <p:ph idx="1"/>
          </p:nvPr>
        </p:nvSpPr>
        <p:spPr/>
        <p:txBody>
          <a:bodyPr/>
          <a:lstStyle/>
          <a:p>
            <a:r>
              <a:rPr lang="en-US" dirty="0"/>
              <a:t>###  looking at the above heatmap we can infer that  -- temp and </a:t>
            </a:r>
            <a:r>
              <a:rPr lang="en-US" dirty="0" err="1"/>
              <a:t>atemp</a:t>
            </a:r>
            <a:r>
              <a:rPr lang="en-US" dirty="0"/>
              <a:t> is negligibly co related with other variables as well as within them selves ....</a:t>
            </a:r>
          </a:p>
          <a:p>
            <a:r>
              <a:rPr lang="en-US" dirty="0"/>
              <a:t>### </a:t>
            </a:r>
            <a:r>
              <a:rPr lang="en-US" dirty="0" err="1"/>
              <a:t>finantial</a:t>
            </a:r>
            <a:r>
              <a:rPr lang="en-US" dirty="0"/>
              <a:t> flexibility is highly and positively  co related with competitiveness which is 0.99 and it has positive </a:t>
            </a:r>
            <a:r>
              <a:rPr lang="en-US" dirty="0" err="1"/>
              <a:t>corelation</a:t>
            </a:r>
            <a:r>
              <a:rPr lang="en-US" dirty="0"/>
              <a:t> with credibility which is 0.25</a:t>
            </a:r>
          </a:p>
          <a:p>
            <a:r>
              <a:rPr lang="en-US" dirty="0"/>
              <a:t>### credibility again has strong </a:t>
            </a:r>
            <a:r>
              <a:rPr lang="en-US" dirty="0" err="1"/>
              <a:t>finantial</a:t>
            </a:r>
            <a:r>
              <a:rPr lang="en-US" dirty="0"/>
              <a:t> flexibility and </a:t>
            </a:r>
            <a:r>
              <a:rPr lang="en-US" dirty="0" err="1"/>
              <a:t>compitiveness</a:t>
            </a:r>
            <a:endParaRPr lang="en-US" dirty="0"/>
          </a:p>
          <a:p>
            <a:endParaRPr lang="en-IN" dirty="0"/>
          </a:p>
        </p:txBody>
      </p:sp>
    </p:spTree>
    <p:extLst>
      <p:ext uri="{BB962C8B-B14F-4D97-AF65-F5344CB8AC3E}">
        <p14:creationId xmlns:p14="http://schemas.microsoft.com/office/powerpoint/2010/main" val="42631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1FC0-A544-7185-8A3A-CA59D490EFEE}"/>
              </a:ext>
            </a:extLst>
          </p:cNvPr>
          <p:cNvSpPr>
            <a:spLocks noGrp="1"/>
          </p:cNvSpPr>
          <p:nvPr>
            <p:ph type="title"/>
          </p:nvPr>
        </p:nvSpPr>
        <p:spPr>
          <a:xfrm>
            <a:off x="175260" y="327661"/>
            <a:ext cx="11178540" cy="647700"/>
          </a:xfrm>
        </p:spPr>
        <p:txBody>
          <a:bodyPr>
            <a:normAutofit/>
          </a:bodyPr>
          <a:lstStyle/>
          <a:p>
            <a:r>
              <a:rPr lang="en-US" dirty="0"/>
              <a:t>PAIRPLOT</a:t>
            </a:r>
            <a:endParaRPr lang="en-IN" dirty="0"/>
          </a:p>
        </p:txBody>
      </p:sp>
      <p:pic>
        <p:nvPicPr>
          <p:cNvPr id="5" name="Content Placeholder 4">
            <a:extLst>
              <a:ext uri="{FF2B5EF4-FFF2-40B4-BE49-F238E27FC236}">
                <a16:creationId xmlns:a16="http://schemas.microsoft.com/office/drawing/2014/main" id="{E9251B25-ADF7-835D-77AD-5448E4D79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 y="1478281"/>
            <a:ext cx="6779213" cy="5379719"/>
          </a:xfrm>
        </p:spPr>
      </p:pic>
      <p:sp>
        <p:nvSpPr>
          <p:cNvPr id="3" name="Rectangle 2">
            <a:extLst>
              <a:ext uri="{FF2B5EF4-FFF2-40B4-BE49-F238E27FC236}">
                <a16:creationId xmlns:a16="http://schemas.microsoft.com/office/drawing/2014/main" id="{304609B2-541B-2F5C-430E-35AA021BC623}"/>
              </a:ext>
            </a:extLst>
          </p:cNvPr>
          <p:cNvSpPr/>
          <p:nvPr/>
        </p:nvSpPr>
        <p:spPr>
          <a:xfrm>
            <a:off x="7214533" y="1478281"/>
            <a:ext cx="4580388" cy="5052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Here pair plot shows no relation between variables clearly…..</a:t>
            </a:r>
            <a:endParaRPr lang="en-IN" dirty="0"/>
          </a:p>
        </p:txBody>
      </p:sp>
      <p:pic>
        <p:nvPicPr>
          <p:cNvPr id="6" name="Picture 5">
            <a:extLst>
              <a:ext uri="{FF2B5EF4-FFF2-40B4-BE49-F238E27FC236}">
                <a16:creationId xmlns:a16="http://schemas.microsoft.com/office/drawing/2014/main" id="{7169DC35-E156-074D-30A8-1BE06547B410}"/>
              </a:ext>
            </a:extLst>
          </p:cNvPr>
          <p:cNvPicPr>
            <a:picLocks noChangeAspect="1"/>
          </p:cNvPicPr>
          <p:nvPr/>
        </p:nvPicPr>
        <p:blipFill>
          <a:blip r:embed="rId3"/>
          <a:stretch>
            <a:fillRect/>
          </a:stretch>
        </p:blipFill>
        <p:spPr>
          <a:xfrm>
            <a:off x="175260" y="1249959"/>
            <a:ext cx="6871492" cy="5608041"/>
          </a:xfrm>
          <a:prstGeom prst="rect">
            <a:avLst/>
          </a:prstGeom>
        </p:spPr>
      </p:pic>
    </p:spTree>
    <p:extLst>
      <p:ext uri="{BB962C8B-B14F-4D97-AF65-F5344CB8AC3E}">
        <p14:creationId xmlns:p14="http://schemas.microsoft.com/office/powerpoint/2010/main" val="3145930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EFA5-63E1-C94E-6BBA-5A5815545197}"/>
              </a:ext>
            </a:extLst>
          </p:cNvPr>
          <p:cNvSpPr>
            <a:spLocks noGrp="1"/>
          </p:cNvSpPr>
          <p:nvPr>
            <p:ph type="title"/>
          </p:nvPr>
        </p:nvSpPr>
        <p:spPr>
          <a:xfrm>
            <a:off x="548640" y="365125"/>
            <a:ext cx="10805160" cy="556895"/>
          </a:xfrm>
        </p:spPr>
        <p:txBody>
          <a:bodyPr>
            <a:normAutofit fontScale="90000"/>
          </a:bodyPr>
          <a:lstStyle/>
          <a:p>
            <a:r>
              <a:rPr lang="en-US" dirty="0"/>
              <a:t>DATA DISTRIBUTION</a:t>
            </a:r>
            <a:br>
              <a:rPr lang="en-US" dirty="0"/>
            </a:br>
            <a:endParaRPr lang="en-IN" dirty="0"/>
          </a:p>
        </p:txBody>
      </p:sp>
      <p:pic>
        <p:nvPicPr>
          <p:cNvPr id="5" name="Content Placeholder 4">
            <a:extLst>
              <a:ext uri="{FF2B5EF4-FFF2-40B4-BE49-F238E27FC236}">
                <a16:creationId xmlns:a16="http://schemas.microsoft.com/office/drawing/2014/main" id="{D81364DD-ED6A-04F0-AD1C-992C5514C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992" y="1013460"/>
            <a:ext cx="5362088" cy="5547360"/>
          </a:xfrm>
        </p:spPr>
      </p:pic>
      <p:sp>
        <p:nvSpPr>
          <p:cNvPr id="3" name="Rectangle 2">
            <a:extLst>
              <a:ext uri="{FF2B5EF4-FFF2-40B4-BE49-F238E27FC236}">
                <a16:creationId xmlns:a16="http://schemas.microsoft.com/office/drawing/2014/main" id="{14912009-718C-441A-89ED-303036C62F36}"/>
              </a:ext>
            </a:extLst>
          </p:cNvPr>
          <p:cNvSpPr/>
          <p:nvPr/>
        </p:nvSpPr>
        <p:spPr>
          <a:xfrm>
            <a:off x="7256206" y="1750142"/>
            <a:ext cx="4935794" cy="304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All the features are showing mainly three types of distribution as all the features are mainly divided in three categories…..which is 0.5,0,and 1 </a:t>
            </a:r>
            <a:endParaRPr lang="en-IN" dirty="0"/>
          </a:p>
        </p:txBody>
      </p:sp>
      <p:pic>
        <p:nvPicPr>
          <p:cNvPr id="6" name="Picture 5">
            <a:extLst>
              <a:ext uri="{FF2B5EF4-FFF2-40B4-BE49-F238E27FC236}">
                <a16:creationId xmlns:a16="http://schemas.microsoft.com/office/drawing/2014/main" id="{8882FC6B-7676-ACF0-8522-6A237DAF3CC5}"/>
              </a:ext>
            </a:extLst>
          </p:cNvPr>
          <p:cNvPicPr>
            <a:picLocks noChangeAspect="1"/>
          </p:cNvPicPr>
          <p:nvPr/>
        </p:nvPicPr>
        <p:blipFill>
          <a:blip r:embed="rId3"/>
          <a:stretch>
            <a:fillRect/>
          </a:stretch>
        </p:blipFill>
        <p:spPr>
          <a:xfrm>
            <a:off x="785003" y="1013460"/>
            <a:ext cx="6020640" cy="5547360"/>
          </a:xfrm>
          <a:prstGeom prst="rect">
            <a:avLst/>
          </a:prstGeom>
        </p:spPr>
      </p:pic>
    </p:spTree>
    <p:extLst>
      <p:ext uri="{BB962C8B-B14F-4D97-AF65-F5344CB8AC3E}">
        <p14:creationId xmlns:p14="http://schemas.microsoft.com/office/powerpoint/2010/main" val="2471211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BB6A-0650-1182-AAB6-612538271892}"/>
              </a:ext>
            </a:extLst>
          </p:cNvPr>
          <p:cNvSpPr>
            <a:spLocks noGrp="1"/>
          </p:cNvSpPr>
          <p:nvPr>
            <p:ph type="title"/>
          </p:nvPr>
        </p:nvSpPr>
        <p:spPr>
          <a:xfrm>
            <a:off x="405469" y="121844"/>
            <a:ext cx="11186160" cy="762635"/>
          </a:xfrm>
        </p:spPr>
        <p:txBody>
          <a:bodyPr/>
          <a:lstStyle/>
          <a:p>
            <a:r>
              <a:rPr lang="en-US" b="1" dirty="0">
                <a:solidFill>
                  <a:srgbClr val="FF0000"/>
                </a:solidFill>
              </a:rPr>
              <a:t>BOX PLOT </a:t>
            </a:r>
            <a:endParaRPr lang="en-IN" b="1" dirty="0">
              <a:solidFill>
                <a:srgbClr val="FF0000"/>
              </a:solidFill>
            </a:endParaRPr>
          </a:p>
        </p:txBody>
      </p:sp>
      <p:pic>
        <p:nvPicPr>
          <p:cNvPr id="5" name="Content Placeholder 4">
            <a:extLst>
              <a:ext uri="{FF2B5EF4-FFF2-40B4-BE49-F238E27FC236}">
                <a16:creationId xmlns:a16="http://schemas.microsoft.com/office/drawing/2014/main" id="{E8DD9529-3ECF-81EF-1C85-7CB7B0E2D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469" y="884479"/>
            <a:ext cx="6792285" cy="5635387"/>
          </a:xfrm>
        </p:spPr>
      </p:pic>
      <p:sp>
        <p:nvSpPr>
          <p:cNvPr id="3" name="Rectangle 2">
            <a:extLst>
              <a:ext uri="{FF2B5EF4-FFF2-40B4-BE49-F238E27FC236}">
                <a16:creationId xmlns:a16="http://schemas.microsoft.com/office/drawing/2014/main" id="{261315F0-3574-5953-3970-1449CD50920F}"/>
              </a:ext>
            </a:extLst>
          </p:cNvPr>
          <p:cNvSpPr/>
          <p:nvPr/>
        </p:nvSpPr>
        <p:spPr>
          <a:xfrm>
            <a:off x="9118832" y="1127760"/>
            <a:ext cx="2667699" cy="1254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 per the boxplots  outliers are detected in this data….</a:t>
            </a:r>
            <a:endParaRPr lang="en-IN" dirty="0"/>
          </a:p>
        </p:txBody>
      </p:sp>
      <p:pic>
        <p:nvPicPr>
          <p:cNvPr id="6" name="Picture 5">
            <a:extLst>
              <a:ext uri="{FF2B5EF4-FFF2-40B4-BE49-F238E27FC236}">
                <a16:creationId xmlns:a16="http://schemas.microsoft.com/office/drawing/2014/main" id="{0C5A87B5-64B6-E298-5DB9-A74F22C52E6B}"/>
              </a:ext>
            </a:extLst>
          </p:cNvPr>
          <p:cNvPicPr>
            <a:picLocks noChangeAspect="1"/>
          </p:cNvPicPr>
          <p:nvPr/>
        </p:nvPicPr>
        <p:blipFill>
          <a:blip r:embed="rId3"/>
          <a:stretch>
            <a:fillRect/>
          </a:stretch>
        </p:blipFill>
        <p:spPr>
          <a:xfrm>
            <a:off x="363732" y="825221"/>
            <a:ext cx="6834022" cy="5753903"/>
          </a:xfrm>
          <a:prstGeom prst="rect">
            <a:avLst/>
          </a:prstGeom>
        </p:spPr>
      </p:pic>
    </p:spTree>
    <p:extLst>
      <p:ext uri="{BB962C8B-B14F-4D97-AF65-F5344CB8AC3E}">
        <p14:creationId xmlns:p14="http://schemas.microsoft.com/office/powerpoint/2010/main" val="3562526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F307-7744-4C5D-3FE7-69A9DC0CBD92}"/>
              </a:ext>
            </a:extLst>
          </p:cNvPr>
          <p:cNvSpPr>
            <a:spLocks noGrp="1"/>
          </p:cNvSpPr>
          <p:nvPr>
            <p:ph type="title"/>
          </p:nvPr>
        </p:nvSpPr>
        <p:spPr>
          <a:xfrm>
            <a:off x="706056" y="283577"/>
            <a:ext cx="10289893" cy="920190"/>
          </a:xfrm>
        </p:spPr>
        <p:txBody>
          <a:bodyPr/>
          <a:lstStyle/>
          <a:p>
            <a:r>
              <a:rPr lang="en-US" b="1" dirty="0">
                <a:solidFill>
                  <a:srgbClr val="7030A0"/>
                </a:solidFill>
              </a:rPr>
              <a:t>MODEL BUILDING</a:t>
            </a:r>
            <a:endParaRPr lang="en-IN" b="1" dirty="0">
              <a:solidFill>
                <a:srgbClr val="7030A0"/>
              </a:solidFill>
            </a:endParaRPr>
          </a:p>
        </p:txBody>
      </p:sp>
      <p:sp>
        <p:nvSpPr>
          <p:cNvPr id="3" name="Content Placeholder 2">
            <a:extLst>
              <a:ext uri="{FF2B5EF4-FFF2-40B4-BE49-F238E27FC236}">
                <a16:creationId xmlns:a16="http://schemas.microsoft.com/office/drawing/2014/main" id="{053360CA-95EF-7932-0424-345ED9CB0A1A}"/>
              </a:ext>
            </a:extLst>
          </p:cNvPr>
          <p:cNvSpPr>
            <a:spLocks noGrp="1"/>
          </p:cNvSpPr>
          <p:nvPr>
            <p:ph idx="1"/>
          </p:nvPr>
        </p:nvSpPr>
        <p:spPr>
          <a:xfrm>
            <a:off x="706056" y="1203767"/>
            <a:ext cx="10647744" cy="5654233"/>
          </a:xfrm>
        </p:spPr>
        <p:txBody>
          <a:bodyPr/>
          <a:lstStyle/>
          <a:p>
            <a:r>
              <a:rPr lang="en-US" dirty="0"/>
              <a:t>Being binary classification project we tried different models for classification like   linear regression, decision tree , random forest, </a:t>
            </a:r>
            <a:r>
              <a:rPr lang="en-IN" dirty="0" err="1"/>
              <a:t>XGBoost</a:t>
            </a:r>
            <a:r>
              <a:rPr lang="en-IN" dirty="0"/>
              <a:t> , Ridge ,Elastic net, and Lasso from ensemble technique…accuracy of each model is as follows…</a:t>
            </a:r>
          </a:p>
          <a:p>
            <a:endParaRPr lang="en-IN" dirty="0"/>
          </a:p>
          <a:p>
            <a:endParaRPr lang="en-IN" dirty="0"/>
          </a:p>
          <a:p>
            <a:endParaRPr lang="en-IN" dirty="0"/>
          </a:p>
          <a:p>
            <a:endParaRPr lang="en-IN" dirty="0"/>
          </a:p>
          <a:p>
            <a:endParaRPr lang="en-US" dirty="0"/>
          </a:p>
        </p:txBody>
      </p:sp>
      <p:graphicFrame>
        <p:nvGraphicFramePr>
          <p:cNvPr id="4" name="Table 3">
            <a:extLst>
              <a:ext uri="{FF2B5EF4-FFF2-40B4-BE49-F238E27FC236}">
                <a16:creationId xmlns:a16="http://schemas.microsoft.com/office/drawing/2014/main" id="{0FD62747-105A-5589-7452-79C9ABB8F453}"/>
              </a:ext>
            </a:extLst>
          </p:cNvPr>
          <p:cNvGraphicFramePr>
            <a:graphicFrameLocks noGrp="1"/>
          </p:cNvGraphicFramePr>
          <p:nvPr>
            <p:extLst>
              <p:ext uri="{D42A27DB-BD31-4B8C-83A1-F6EECF244321}">
                <p14:modId xmlns:p14="http://schemas.microsoft.com/office/powerpoint/2010/main" val="601626064"/>
              </p:ext>
            </p:extLst>
          </p:nvPr>
        </p:nvGraphicFramePr>
        <p:xfrm>
          <a:off x="1351690" y="2537460"/>
          <a:ext cx="8714331" cy="3672848"/>
        </p:xfrm>
        <a:graphic>
          <a:graphicData uri="http://schemas.openxmlformats.org/drawingml/2006/table">
            <a:tbl>
              <a:tblPr firstRow="1" bandRow="1">
                <a:tableStyleId>{5C22544A-7EE6-4342-B048-85BDC9FD1C3A}</a:tableStyleId>
              </a:tblPr>
              <a:tblGrid>
                <a:gridCol w="2904777">
                  <a:extLst>
                    <a:ext uri="{9D8B030D-6E8A-4147-A177-3AD203B41FA5}">
                      <a16:colId xmlns:a16="http://schemas.microsoft.com/office/drawing/2014/main" val="2479952940"/>
                    </a:ext>
                  </a:extLst>
                </a:gridCol>
                <a:gridCol w="2904777">
                  <a:extLst>
                    <a:ext uri="{9D8B030D-6E8A-4147-A177-3AD203B41FA5}">
                      <a16:colId xmlns:a16="http://schemas.microsoft.com/office/drawing/2014/main" val="3917110130"/>
                    </a:ext>
                  </a:extLst>
                </a:gridCol>
                <a:gridCol w="2904777">
                  <a:extLst>
                    <a:ext uri="{9D8B030D-6E8A-4147-A177-3AD203B41FA5}">
                      <a16:colId xmlns:a16="http://schemas.microsoft.com/office/drawing/2014/main" val="3202491943"/>
                    </a:ext>
                  </a:extLst>
                </a:gridCol>
              </a:tblGrid>
              <a:tr h="459106">
                <a:tc>
                  <a:txBody>
                    <a:bodyPr/>
                    <a:lstStyle/>
                    <a:p>
                      <a:r>
                        <a:rPr lang="en-US" dirty="0"/>
                        <a:t>Model</a:t>
                      </a:r>
                      <a:endParaRPr lang="en-IN" dirty="0"/>
                    </a:p>
                  </a:txBody>
                  <a:tcPr/>
                </a:tc>
                <a:tc>
                  <a:txBody>
                    <a:bodyPr/>
                    <a:lstStyle/>
                    <a:p>
                      <a:r>
                        <a:rPr lang="en-US" dirty="0"/>
                        <a:t>Avg Training Accuracy</a:t>
                      </a:r>
                      <a:endParaRPr lang="en-IN" dirty="0"/>
                    </a:p>
                  </a:txBody>
                  <a:tcPr/>
                </a:tc>
                <a:tc>
                  <a:txBody>
                    <a:bodyPr/>
                    <a:lstStyle/>
                    <a:p>
                      <a:r>
                        <a:rPr lang="en-US" dirty="0"/>
                        <a:t>Avg Testing Accuracy</a:t>
                      </a:r>
                      <a:endParaRPr lang="en-IN" dirty="0"/>
                    </a:p>
                  </a:txBody>
                  <a:tcPr/>
                </a:tc>
                <a:extLst>
                  <a:ext uri="{0D108BD9-81ED-4DB2-BD59-A6C34878D82A}">
                    <a16:rowId xmlns:a16="http://schemas.microsoft.com/office/drawing/2014/main" val="2423640155"/>
                  </a:ext>
                </a:extLst>
              </a:tr>
              <a:tr h="459106">
                <a:tc>
                  <a:txBody>
                    <a:bodyPr/>
                    <a:lstStyle/>
                    <a:p>
                      <a:r>
                        <a:rPr lang="en-US" dirty="0"/>
                        <a:t>Logistic Regression</a:t>
                      </a:r>
                      <a:endParaRPr lang="en-IN" dirty="0"/>
                    </a:p>
                  </a:txBody>
                  <a:tcPr/>
                </a:tc>
                <a:tc>
                  <a:txBody>
                    <a:bodyPr/>
                    <a:lstStyle/>
                    <a:p>
                      <a:r>
                        <a:rPr lang="en-US" dirty="0"/>
                        <a:t>0.996</a:t>
                      </a:r>
                      <a:endParaRPr lang="en-IN" dirty="0"/>
                    </a:p>
                  </a:txBody>
                  <a:tcPr/>
                </a:tc>
                <a:tc>
                  <a:txBody>
                    <a:bodyPr/>
                    <a:lstStyle/>
                    <a:p>
                      <a:r>
                        <a:rPr lang="en-US" dirty="0"/>
                        <a:t>0.996</a:t>
                      </a:r>
                      <a:endParaRPr lang="en-IN" dirty="0"/>
                    </a:p>
                  </a:txBody>
                  <a:tcPr/>
                </a:tc>
                <a:extLst>
                  <a:ext uri="{0D108BD9-81ED-4DB2-BD59-A6C34878D82A}">
                    <a16:rowId xmlns:a16="http://schemas.microsoft.com/office/drawing/2014/main" val="744984601"/>
                  </a:ext>
                </a:extLst>
              </a:tr>
              <a:tr h="459106">
                <a:tc>
                  <a:txBody>
                    <a:bodyPr/>
                    <a:lstStyle/>
                    <a:p>
                      <a:r>
                        <a:rPr lang="en-US" dirty="0"/>
                        <a:t>KNN</a:t>
                      </a:r>
                      <a:endParaRPr lang="en-IN" dirty="0"/>
                    </a:p>
                  </a:txBody>
                  <a:tcPr/>
                </a:tc>
                <a:tc>
                  <a:txBody>
                    <a:bodyPr/>
                    <a:lstStyle/>
                    <a:p>
                      <a:r>
                        <a:rPr lang="en-US" dirty="0"/>
                        <a:t>0.994</a:t>
                      </a:r>
                      <a:endParaRPr lang="en-IN" dirty="0"/>
                    </a:p>
                  </a:txBody>
                  <a:tcPr/>
                </a:tc>
                <a:tc>
                  <a:txBody>
                    <a:bodyPr/>
                    <a:lstStyle/>
                    <a:p>
                      <a:r>
                        <a:rPr lang="en-US" dirty="0"/>
                        <a:t>0.991</a:t>
                      </a:r>
                      <a:endParaRPr lang="en-IN" dirty="0"/>
                    </a:p>
                  </a:txBody>
                  <a:tcPr/>
                </a:tc>
                <a:extLst>
                  <a:ext uri="{0D108BD9-81ED-4DB2-BD59-A6C34878D82A}">
                    <a16:rowId xmlns:a16="http://schemas.microsoft.com/office/drawing/2014/main" val="1066314620"/>
                  </a:ext>
                </a:extLst>
              </a:tr>
              <a:tr h="459106">
                <a:tc>
                  <a:txBody>
                    <a:bodyPr/>
                    <a:lstStyle/>
                    <a:p>
                      <a:r>
                        <a:rPr lang="en-US" dirty="0"/>
                        <a:t>Navie Bayes</a:t>
                      </a:r>
                      <a:endParaRPr lang="en-IN" dirty="0"/>
                    </a:p>
                  </a:txBody>
                  <a:tcPr/>
                </a:tc>
                <a:tc>
                  <a:txBody>
                    <a:bodyPr/>
                    <a:lstStyle/>
                    <a:p>
                      <a:r>
                        <a:rPr lang="en-US" dirty="0"/>
                        <a:t>0.979</a:t>
                      </a:r>
                      <a:endParaRPr lang="en-IN" dirty="0"/>
                    </a:p>
                  </a:txBody>
                  <a:tcPr/>
                </a:tc>
                <a:tc>
                  <a:txBody>
                    <a:bodyPr/>
                    <a:lstStyle/>
                    <a:p>
                      <a:r>
                        <a:rPr lang="en-US" dirty="0"/>
                        <a:t>0.977</a:t>
                      </a:r>
                      <a:endParaRPr lang="en-IN" dirty="0"/>
                    </a:p>
                  </a:txBody>
                  <a:tcPr/>
                </a:tc>
                <a:extLst>
                  <a:ext uri="{0D108BD9-81ED-4DB2-BD59-A6C34878D82A}">
                    <a16:rowId xmlns:a16="http://schemas.microsoft.com/office/drawing/2014/main" val="4202569795"/>
                  </a:ext>
                </a:extLst>
              </a:tr>
              <a:tr h="459106">
                <a:tc>
                  <a:txBody>
                    <a:bodyPr/>
                    <a:lstStyle/>
                    <a:p>
                      <a:r>
                        <a:rPr lang="en-US" dirty="0"/>
                        <a:t>SVM </a:t>
                      </a:r>
                      <a:endParaRPr lang="en-IN" dirty="0"/>
                    </a:p>
                  </a:txBody>
                  <a:tcPr/>
                </a:tc>
                <a:tc>
                  <a:txBody>
                    <a:bodyPr/>
                    <a:lstStyle/>
                    <a:p>
                      <a:r>
                        <a:rPr lang="en-US" dirty="0"/>
                        <a:t>1.00</a:t>
                      </a:r>
                      <a:endParaRPr lang="en-IN" dirty="0"/>
                    </a:p>
                  </a:txBody>
                  <a:tcPr/>
                </a:tc>
                <a:tc>
                  <a:txBody>
                    <a:bodyPr/>
                    <a:lstStyle/>
                    <a:p>
                      <a:r>
                        <a:rPr lang="en-US" dirty="0"/>
                        <a:t>0.995</a:t>
                      </a:r>
                      <a:endParaRPr lang="en-IN" dirty="0"/>
                    </a:p>
                  </a:txBody>
                  <a:tcPr/>
                </a:tc>
                <a:extLst>
                  <a:ext uri="{0D108BD9-81ED-4DB2-BD59-A6C34878D82A}">
                    <a16:rowId xmlns:a16="http://schemas.microsoft.com/office/drawing/2014/main" val="2806845325"/>
                  </a:ext>
                </a:extLst>
              </a:tr>
              <a:tr h="459106">
                <a:tc>
                  <a:txBody>
                    <a:bodyPr/>
                    <a:lstStyle/>
                    <a:p>
                      <a:r>
                        <a:rPr lang="en-US" dirty="0"/>
                        <a:t>Decision Tree Classifier</a:t>
                      </a:r>
                      <a:endParaRPr lang="en-IN" dirty="0"/>
                    </a:p>
                  </a:txBody>
                  <a:tcPr/>
                </a:tc>
                <a:tc>
                  <a:txBody>
                    <a:bodyPr/>
                    <a:lstStyle/>
                    <a:p>
                      <a:r>
                        <a:rPr lang="en-US" dirty="0"/>
                        <a:t>1.0</a:t>
                      </a:r>
                      <a:endParaRPr lang="en-IN" dirty="0"/>
                    </a:p>
                  </a:txBody>
                  <a:tcPr/>
                </a:tc>
                <a:tc>
                  <a:txBody>
                    <a:bodyPr/>
                    <a:lstStyle/>
                    <a:p>
                      <a:r>
                        <a:rPr lang="en-US" dirty="0"/>
                        <a:t>0.99</a:t>
                      </a:r>
                      <a:endParaRPr lang="en-IN" dirty="0"/>
                    </a:p>
                  </a:txBody>
                  <a:tcPr/>
                </a:tc>
                <a:extLst>
                  <a:ext uri="{0D108BD9-81ED-4DB2-BD59-A6C34878D82A}">
                    <a16:rowId xmlns:a16="http://schemas.microsoft.com/office/drawing/2014/main" val="1188575790"/>
                  </a:ext>
                </a:extLst>
              </a:tr>
              <a:tr h="459106">
                <a:tc>
                  <a:txBody>
                    <a:bodyPr/>
                    <a:lstStyle/>
                    <a:p>
                      <a:r>
                        <a:rPr lang="en-US" dirty="0"/>
                        <a:t>Bagging Classifier</a:t>
                      </a:r>
                      <a:endParaRPr lang="en-IN" dirty="0"/>
                    </a:p>
                  </a:txBody>
                  <a:tcPr/>
                </a:tc>
                <a:tc>
                  <a:txBody>
                    <a:bodyPr/>
                    <a:lstStyle/>
                    <a:p>
                      <a:r>
                        <a:rPr lang="en-US" dirty="0"/>
                        <a:t>0.999</a:t>
                      </a:r>
                      <a:endParaRPr lang="en-IN" dirty="0"/>
                    </a:p>
                  </a:txBody>
                  <a:tcPr/>
                </a:tc>
                <a:tc>
                  <a:txBody>
                    <a:bodyPr/>
                    <a:lstStyle/>
                    <a:p>
                      <a:r>
                        <a:rPr lang="en-US" dirty="0"/>
                        <a:t>0.989</a:t>
                      </a:r>
                      <a:endParaRPr lang="en-IN" dirty="0"/>
                    </a:p>
                  </a:txBody>
                  <a:tcPr/>
                </a:tc>
                <a:extLst>
                  <a:ext uri="{0D108BD9-81ED-4DB2-BD59-A6C34878D82A}">
                    <a16:rowId xmlns:a16="http://schemas.microsoft.com/office/drawing/2014/main" val="3768650770"/>
                  </a:ext>
                </a:extLst>
              </a:tr>
              <a:tr h="459106">
                <a:tc>
                  <a:txBody>
                    <a:bodyPr/>
                    <a:lstStyle/>
                    <a:p>
                      <a:r>
                        <a:rPr lang="en-US" dirty="0"/>
                        <a:t>Random Forest Classifier</a:t>
                      </a:r>
                      <a:endParaRPr lang="en-IN" dirty="0"/>
                    </a:p>
                  </a:txBody>
                  <a:tcPr/>
                </a:tc>
                <a:tc>
                  <a:txBody>
                    <a:bodyPr/>
                    <a:lstStyle/>
                    <a:p>
                      <a:r>
                        <a:rPr lang="en-US" dirty="0"/>
                        <a:t>1.0</a:t>
                      </a:r>
                      <a:endParaRPr lang="en-IN" dirty="0"/>
                    </a:p>
                  </a:txBody>
                  <a:tcPr/>
                </a:tc>
                <a:tc>
                  <a:txBody>
                    <a:bodyPr/>
                    <a:lstStyle/>
                    <a:p>
                      <a:r>
                        <a:rPr lang="en-US" dirty="0"/>
                        <a:t>0.993</a:t>
                      </a:r>
                      <a:endParaRPr lang="en-IN" dirty="0"/>
                    </a:p>
                  </a:txBody>
                  <a:tcPr/>
                </a:tc>
                <a:extLst>
                  <a:ext uri="{0D108BD9-81ED-4DB2-BD59-A6C34878D82A}">
                    <a16:rowId xmlns:a16="http://schemas.microsoft.com/office/drawing/2014/main" val="3414199239"/>
                  </a:ext>
                </a:extLst>
              </a:tr>
            </a:tbl>
          </a:graphicData>
        </a:graphic>
      </p:graphicFrame>
      <p:pic>
        <p:nvPicPr>
          <p:cNvPr id="6" name="Picture 5">
            <a:extLst>
              <a:ext uri="{FF2B5EF4-FFF2-40B4-BE49-F238E27FC236}">
                <a16:creationId xmlns:a16="http://schemas.microsoft.com/office/drawing/2014/main" id="{83CE0ED1-79D2-ABCA-433A-A58EEE73276A}"/>
              </a:ext>
            </a:extLst>
          </p:cNvPr>
          <p:cNvPicPr>
            <a:picLocks noChangeAspect="1"/>
          </p:cNvPicPr>
          <p:nvPr/>
        </p:nvPicPr>
        <p:blipFill>
          <a:blip r:embed="rId2"/>
          <a:stretch>
            <a:fillRect/>
          </a:stretch>
        </p:blipFill>
        <p:spPr>
          <a:xfrm>
            <a:off x="1332115" y="2537460"/>
            <a:ext cx="8852119" cy="3821720"/>
          </a:xfrm>
          <a:prstGeom prst="rect">
            <a:avLst/>
          </a:prstGeom>
        </p:spPr>
      </p:pic>
    </p:spTree>
    <p:extLst>
      <p:ext uri="{BB962C8B-B14F-4D97-AF65-F5344CB8AC3E}">
        <p14:creationId xmlns:p14="http://schemas.microsoft.com/office/powerpoint/2010/main" val="2259384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A71387-C7F3-1CC6-4127-DDF93B944B6A}"/>
              </a:ext>
            </a:extLst>
          </p:cNvPr>
          <p:cNvSpPr txBox="1"/>
          <p:nvPr/>
        </p:nvSpPr>
        <p:spPr>
          <a:xfrm>
            <a:off x="647700" y="579120"/>
            <a:ext cx="8502015" cy="2585323"/>
          </a:xfrm>
          <a:prstGeom prst="rect">
            <a:avLst/>
          </a:prstGeom>
          <a:noFill/>
        </p:spPr>
        <p:txBody>
          <a:bodyPr wrap="square">
            <a:spAutoFit/>
          </a:bodyPr>
          <a:lstStyle/>
          <a:p>
            <a:r>
              <a:rPr lang="en-US" dirty="0"/>
              <a:t>Here for each  model total 100 iterations are done and train and test errors has been derived accordingly (by taking avg of all 100 iterations)..</a:t>
            </a:r>
          </a:p>
          <a:p>
            <a:endParaRPr lang="en-US" dirty="0"/>
          </a:p>
          <a:p>
            <a:r>
              <a:rPr lang="en-US" dirty="0"/>
              <a:t>As almost all models are giving near to 100 % of accuracy moreover in each model training and testing error are different  in each model….</a:t>
            </a:r>
          </a:p>
          <a:p>
            <a:endParaRPr lang="en-US" dirty="0"/>
          </a:p>
          <a:p>
            <a:r>
              <a:rPr lang="en-US" dirty="0"/>
              <a:t>Out of all models we have decided to select </a:t>
            </a:r>
            <a:r>
              <a:rPr lang="en-US" dirty="0" err="1"/>
              <a:t>XGBoost</a:t>
            </a:r>
            <a:r>
              <a:rPr lang="en-US" dirty="0"/>
              <a:t>  for the model as its giving maximum accuracy for both training and testing data set …</a:t>
            </a:r>
          </a:p>
          <a:p>
            <a:pPr marL="0" indent="0">
              <a:buNone/>
            </a:pPr>
            <a:endParaRPr lang="en-IN" dirty="0"/>
          </a:p>
        </p:txBody>
      </p:sp>
    </p:spTree>
    <p:extLst>
      <p:ext uri="{BB962C8B-B14F-4D97-AF65-F5344CB8AC3E}">
        <p14:creationId xmlns:p14="http://schemas.microsoft.com/office/powerpoint/2010/main" val="144456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txBody>
          <a:bodyPr/>
          <a:lstStyle/>
          <a:p>
            <a:pPr defTabSz="380985"/>
            <a:endParaRPr lang="en-IN" sz="1500">
              <a:solidFill>
                <a:prstClr val="black"/>
              </a:solidFill>
              <a:latin typeface="Calibri"/>
            </a:endParaRPr>
          </a:p>
        </p:txBody>
      </p:sp>
      <p:sp>
        <p:nvSpPr>
          <p:cNvPr id="3" name="Shape 1"/>
          <p:cNvSpPr/>
          <p:nvPr/>
        </p:nvSpPr>
        <p:spPr>
          <a:xfrm>
            <a:off x="0" y="0"/>
            <a:ext cx="12192000" cy="6858000"/>
          </a:xfrm>
          <a:prstGeom prst="rect">
            <a:avLst/>
          </a:prstGeom>
          <a:solidFill>
            <a:srgbClr val="FDFAF7"/>
          </a:solidFill>
          <a:ln w="13811">
            <a:solidFill>
              <a:srgbClr val="E5E0DF"/>
            </a:solidFill>
            <a:prstDash val="solid"/>
          </a:ln>
        </p:spPr>
        <p:txBody>
          <a:bodyPr/>
          <a:lstStyle/>
          <a:p>
            <a:pPr defTabSz="380985"/>
            <a:endParaRPr lang="en-IN" sz="1500">
              <a:solidFill>
                <a:prstClr val="black"/>
              </a:solidFill>
              <a:latin typeface="Calibri"/>
            </a:endParaRPr>
          </a:p>
        </p:txBody>
      </p:sp>
      <p:sp>
        <p:nvSpPr>
          <p:cNvPr id="4" name="Text 2"/>
          <p:cNvSpPr/>
          <p:nvPr/>
        </p:nvSpPr>
        <p:spPr>
          <a:xfrm>
            <a:off x="1698327" y="1490861"/>
            <a:ext cx="4611787" cy="578644"/>
          </a:xfrm>
          <a:prstGeom prst="rect">
            <a:avLst/>
          </a:prstGeom>
          <a:noFill/>
          <a:ln/>
        </p:spPr>
        <p:txBody>
          <a:bodyPr wrap="none" rtlCol="0" anchor="t"/>
          <a:lstStyle/>
          <a:p>
            <a:pPr defTabSz="380985">
              <a:lnSpc>
                <a:spcPts val="4556"/>
              </a:lnSpc>
            </a:pPr>
            <a:r>
              <a:rPr lang="en-US" sz="3645" b="1" kern="0" spc="-109" dirty="0">
                <a:solidFill>
                  <a:srgbClr val="591CE6"/>
                </a:solidFill>
                <a:latin typeface="p22-mackinac-pro" pitchFamily="34" charset="0"/>
                <a:ea typeface="p22-mackinac-pro" pitchFamily="34" charset="-122"/>
                <a:cs typeface="p22-mackinac-pro" pitchFamily="34" charset="-120"/>
              </a:rPr>
              <a:t>DEPLOYING THE SYSTEM</a:t>
            </a:r>
            <a:endParaRPr lang="en-US" sz="3645" dirty="0">
              <a:solidFill>
                <a:prstClr val="black"/>
              </a:solidFill>
              <a:latin typeface="Calibri"/>
            </a:endParaRPr>
          </a:p>
        </p:txBody>
      </p:sp>
      <p:sp>
        <p:nvSpPr>
          <p:cNvPr id="5" name="Shape 3"/>
          <p:cNvSpPr/>
          <p:nvPr/>
        </p:nvSpPr>
        <p:spPr>
          <a:xfrm>
            <a:off x="1698327" y="2439790"/>
            <a:ext cx="2808387" cy="2927251"/>
          </a:xfrm>
          <a:prstGeom prst="roundRect">
            <a:avLst>
              <a:gd name="adj" fmla="val 2967"/>
            </a:avLst>
          </a:prstGeom>
          <a:solidFill>
            <a:srgbClr val="E0D7F4"/>
          </a:solidFill>
          <a:ln w="13811">
            <a:solidFill>
              <a:srgbClr val="C1AFE9"/>
            </a:solidFill>
            <a:prstDash val="solid"/>
          </a:ln>
        </p:spPr>
        <p:txBody>
          <a:bodyPr/>
          <a:lstStyle/>
          <a:p>
            <a:pPr defTabSz="380985"/>
            <a:endParaRPr lang="en-IN" sz="1500">
              <a:solidFill>
                <a:prstClr val="black"/>
              </a:solidFill>
              <a:latin typeface="Calibri"/>
            </a:endParaRPr>
          </a:p>
        </p:txBody>
      </p:sp>
      <p:sp>
        <p:nvSpPr>
          <p:cNvPr id="6" name="Text 4"/>
          <p:cNvSpPr/>
          <p:nvPr/>
        </p:nvSpPr>
        <p:spPr>
          <a:xfrm>
            <a:off x="1894979" y="2636441"/>
            <a:ext cx="2415083" cy="867966"/>
          </a:xfrm>
          <a:prstGeom prst="rect">
            <a:avLst/>
          </a:prstGeom>
          <a:noFill/>
          <a:ln/>
        </p:spPr>
        <p:txBody>
          <a:bodyPr wrap="square" rtlCol="0" anchor="t"/>
          <a:lstStyle/>
          <a:p>
            <a:pPr defTabSz="380985">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Selecting an appropriate deployment platform</a:t>
            </a:r>
            <a:endParaRPr lang="en-US" sz="1822" dirty="0">
              <a:solidFill>
                <a:prstClr val="black"/>
              </a:solidFill>
              <a:latin typeface="Calibri"/>
            </a:endParaRPr>
          </a:p>
        </p:txBody>
      </p:sp>
      <p:sp>
        <p:nvSpPr>
          <p:cNvPr id="7" name="Text 5"/>
          <p:cNvSpPr/>
          <p:nvPr/>
        </p:nvSpPr>
        <p:spPr>
          <a:xfrm>
            <a:off x="1894979" y="3689548"/>
            <a:ext cx="2415083" cy="1184672"/>
          </a:xfrm>
          <a:prstGeom prst="rect">
            <a:avLst/>
          </a:prstGeom>
          <a:noFill/>
          <a:ln/>
        </p:spPr>
        <p:txBody>
          <a:bodyPr wrap="square" rtlCol="0" anchor="t"/>
          <a:lstStyle/>
          <a:p>
            <a:pPr defTabSz="380985">
              <a:lnSpc>
                <a:spcPts val="2332"/>
              </a:lnSpc>
            </a:pPr>
            <a:r>
              <a:rPr lang="en-US" sz="1458" dirty="0">
                <a:solidFill>
                  <a:srgbClr val="272525"/>
                </a:solidFill>
                <a:latin typeface="Eudoxus Sans" pitchFamily="34" charset="0"/>
                <a:ea typeface="Eudoxus Sans" pitchFamily="34" charset="-122"/>
                <a:cs typeface="Eudoxus Sans" pitchFamily="34" charset="-120"/>
              </a:rPr>
              <a:t>Choose the ideal platform to deploy our bike rental </a:t>
            </a:r>
          </a:p>
          <a:p>
            <a:pPr defTabSz="380985">
              <a:lnSpc>
                <a:spcPts val="2332"/>
              </a:lnSpc>
            </a:pPr>
            <a:r>
              <a:rPr lang="en-US" sz="1458" dirty="0">
                <a:solidFill>
                  <a:srgbClr val="272525"/>
                </a:solidFill>
                <a:latin typeface="Eudoxus Sans" pitchFamily="34" charset="0"/>
                <a:ea typeface="Eudoxus Sans" pitchFamily="34" charset="-122"/>
                <a:cs typeface="Eudoxus Sans" pitchFamily="34" charset="-120"/>
              </a:rPr>
              <a:t>system for maximum accessibility.</a:t>
            </a:r>
            <a:endParaRPr lang="en-US" sz="1458" dirty="0">
              <a:solidFill>
                <a:prstClr val="black"/>
              </a:solidFill>
              <a:latin typeface="Calibri"/>
            </a:endParaRPr>
          </a:p>
        </p:txBody>
      </p:sp>
      <p:sp>
        <p:nvSpPr>
          <p:cNvPr id="8" name="Shape 6"/>
          <p:cNvSpPr/>
          <p:nvPr/>
        </p:nvSpPr>
        <p:spPr>
          <a:xfrm>
            <a:off x="4691857" y="2439790"/>
            <a:ext cx="2808387" cy="2927251"/>
          </a:xfrm>
          <a:prstGeom prst="roundRect">
            <a:avLst>
              <a:gd name="adj" fmla="val 2967"/>
            </a:avLst>
          </a:prstGeom>
          <a:solidFill>
            <a:srgbClr val="E0D7F4"/>
          </a:solidFill>
          <a:ln w="13811">
            <a:solidFill>
              <a:srgbClr val="C1AFE9"/>
            </a:solidFill>
            <a:prstDash val="solid"/>
          </a:ln>
        </p:spPr>
        <p:txBody>
          <a:bodyPr/>
          <a:lstStyle/>
          <a:p>
            <a:pPr defTabSz="380985"/>
            <a:endParaRPr lang="en-IN" sz="1500">
              <a:solidFill>
                <a:prstClr val="black"/>
              </a:solidFill>
              <a:latin typeface="Calibri"/>
            </a:endParaRPr>
          </a:p>
        </p:txBody>
      </p:sp>
      <p:sp>
        <p:nvSpPr>
          <p:cNvPr id="9" name="Text 7"/>
          <p:cNvSpPr/>
          <p:nvPr/>
        </p:nvSpPr>
        <p:spPr>
          <a:xfrm>
            <a:off x="4888508" y="2636441"/>
            <a:ext cx="2415083" cy="578644"/>
          </a:xfrm>
          <a:prstGeom prst="rect">
            <a:avLst/>
          </a:prstGeom>
          <a:noFill/>
          <a:ln/>
        </p:spPr>
        <p:txBody>
          <a:bodyPr wrap="square" rtlCol="0" anchor="t"/>
          <a:lstStyle/>
          <a:p>
            <a:pPr defTabSz="380985">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Scaling the system for large user bases</a:t>
            </a:r>
            <a:endParaRPr lang="en-US" sz="1822" dirty="0">
              <a:solidFill>
                <a:prstClr val="black"/>
              </a:solidFill>
              <a:latin typeface="Calibri"/>
            </a:endParaRPr>
          </a:p>
        </p:txBody>
      </p:sp>
      <p:sp>
        <p:nvSpPr>
          <p:cNvPr id="10" name="Text 8"/>
          <p:cNvSpPr/>
          <p:nvPr/>
        </p:nvSpPr>
        <p:spPr>
          <a:xfrm>
            <a:off x="4888508" y="3400227"/>
            <a:ext cx="2415083" cy="1184672"/>
          </a:xfrm>
          <a:prstGeom prst="rect">
            <a:avLst/>
          </a:prstGeom>
          <a:noFill/>
          <a:ln/>
        </p:spPr>
        <p:txBody>
          <a:bodyPr wrap="square" rtlCol="0" anchor="t"/>
          <a:lstStyle/>
          <a:p>
            <a:pPr defTabSz="380985">
              <a:lnSpc>
                <a:spcPts val="2332"/>
              </a:lnSpc>
            </a:pPr>
            <a:r>
              <a:rPr lang="en-US" sz="1458" dirty="0">
                <a:solidFill>
                  <a:srgbClr val="272525"/>
                </a:solidFill>
                <a:latin typeface="Eudoxus Sans" pitchFamily="34" charset="0"/>
                <a:ea typeface="Eudoxus Sans" pitchFamily="34" charset="-122"/>
                <a:cs typeface="Eudoxus Sans" pitchFamily="34" charset="-120"/>
              </a:rPr>
              <a:t>Find out how we ensured the scalability of our system to cater to a growing user base.</a:t>
            </a:r>
            <a:endParaRPr lang="en-US" sz="1458" dirty="0">
              <a:solidFill>
                <a:prstClr val="black"/>
              </a:solidFill>
              <a:latin typeface="Calibri"/>
            </a:endParaRPr>
          </a:p>
        </p:txBody>
      </p:sp>
      <p:sp>
        <p:nvSpPr>
          <p:cNvPr id="11" name="Shape 9"/>
          <p:cNvSpPr/>
          <p:nvPr/>
        </p:nvSpPr>
        <p:spPr>
          <a:xfrm>
            <a:off x="7685385" y="2439790"/>
            <a:ext cx="2808387" cy="2927251"/>
          </a:xfrm>
          <a:prstGeom prst="roundRect">
            <a:avLst>
              <a:gd name="adj" fmla="val 2967"/>
            </a:avLst>
          </a:prstGeom>
          <a:solidFill>
            <a:srgbClr val="E0D7F4"/>
          </a:solidFill>
          <a:ln w="13811">
            <a:solidFill>
              <a:srgbClr val="C1AFE9"/>
            </a:solidFill>
            <a:prstDash val="solid"/>
          </a:ln>
        </p:spPr>
        <p:txBody>
          <a:bodyPr/>
          <a:lstStyle/>
          <a:p>
            <a:pPr defTabSz="380985"/>
            <a:endParaRPr lang="en-IN" sz="1500">
              <a:solidFill>
                <a:prstClr val="black"/>
              </a:solidFill>
              <a:latin typeface="Calibri"/>
            </a:endParaRPr>
          </a:p>
        </p:txBody>
      </p:sp>
      <p:sp>
        <p:nvSpPr>
          <p:cNvPr id="12" name="Text 10"/>
          <p:cNvSpPr/>
          <p:nvPr/>
        </p:nvSpPr>
        <p:spPr>
          <a:xfrm>
            <a:off x="7882037" y="2636441"/>
            <a:ext cx="2415083" cy="867966"/>
          </a:xfrm>
          <a:prstGeom prst="rect">
            <a:avLst/>
          </a:prstGeom>
          <a:noFill/>
          <a:ln/>
        </p:spPr>
        <p:txBody>
          <a:bodyPr wrap="square" rtlCol="0" anchor="t"/>
          <a:lstStyle/>
          <a:p>
            <a:pPr defTabSz="380985">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Ensuring system stability and reliability</a:t>
            </a:r>
            <a:endParaRPr lang="en-US" sz="1822" dirty="0">
              <a:solidFill>
                <a:prstClr val="black"/>
              </a:solidFill>
              <a:latin typeface="Calibri"/>
            </a:endParaRPr>
          </a:p>
        </p:txBody>
      </p:sp>
      <p:sp>
        <p:nvSpPr>
          <p:cNvPr id="13" name="Text 11"/>
          <p:cNvSpPr/>
          <p:nvPr/>
        </p:nvSpPr>
        <p:spPr>
          <a:xfrm>
            <a:off x="7882037" y="3689548"/>
            <a:ext cx="2415083" cy="1480840"/>
          </a:xfrm>
          <a:prstGeom prst="rect">
            <a:avLst/>
          </a:prstGeom>
          <a:noFill/>
          <a:ln/>
        </p:spPr>
        <p:txBody>
          <a:bodyPr wrap="square" rtlCol="0" anchor="t"/>
          <a:lstStyle/>
          <a:p>
            <a:pPr defTabSz="380985">
              <a:lnSpc>
                <a:spcPts val="2332"/>
              </a:lnSpc>
            </a:pPr>
            <a:r>
              <a:rPr lang="en-US" sz="1458" dirty="0">
                <a:solidFill>
                  <a:srgbClr val="272525"/>
                </a:solidFill>
                <a:latin typeface="Eudoxus Sans" pitchFamily="34" charset="0"/>
                <a:ea typeface="Eudoxus Sans" pitchFamily="34" charset="-122"/>
                <a:cs typeface="Eudoxus Sans" pitchFamily="34" charset="-120"/>
              </a:rPr>
              <a:t>Learn about the measures taken to maintain the availability of the vehicles .</a:t>
            </a:r>
            <a:endParaRPr lang="en-US" sz="1458" dirty="0">
              <a:solidFill>
                <a:prstClr val="black"/>
              </a:solidFill>
              <a:latin typeface="Calibri"/>
            </a:endParaRPr>
          </a:p>
        </p:txBody>
      </p:sp>
    </p:spTree>
    <p:extLst>
      <p:ext uri="{BB962C8B-B14F-4D97-AF65-F5344CB8AC3E}">
        <p14:creationId xmlns:p14="http://schemas.microsoft.com/office/powerpoint/2010/main" val="3168610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859E6-4144-7E52-1718-CF4824206413}"/>
              </a:ext>
            </a:extLst>
          </p:cNvPr>
          <p:cNvSpPr>
            <a:spLocks noGrp="1"/>
          </p:cNvSpPr>
          <p:nvPr>
            <p:ph idx="1"/>
          </p:nvPr>
        </p:nvSpPr>
        <p:spPr>
          <a:xfrm>
            <a:off x="677334" y="396241"/>
            <a:ext cx="8596668" cy="5645122"/>
          </a:xfrm>
        </p:spPr>
        <p:txBody>
          <a:bodyPr/>
          <a:lstStyle/>
          <a:p>
            <a:r>
              <a:rPr lang="en-US" dirty="0"/>
              <a:t>For deployment stream lit is used for following reasons…</a:t>
            </a:r>
          </a:p>
          <a:p>
            <a:pPr>
              <a:buFont typeface="Wingdings" panose="05000000000000000000" pitchFamily="2" charset="2"/>
              <a:buChar char="Ø"/>
            </a:pPr>
            <a:r>
              <a:rPr lang="en-IN" dirty="0"/>
              <a:t>It requires few line of code to build an app</a:t>
            </a:r>
          </a:p>
          <a:p>
            <a:pPr>
              <a:buFont typeface="Wingdings" panose="05000000000000000000" pitchFamily="2" charset="2"/>
              <a:buChar char="Ø"/>
            </a:pPr>
            <a:r>
              <a:rPr lang="en-IN" dirty="0"/>
              <a:t>Dose not require any web development knowledge </a:t>
            </a:r>
          </a:p>
          <a:p>
            <a:pPr>
              <a:buFont typeface="Wingdings" panose="05000000000000000000" pitchFamily="2" charset="2"/>
              <a:buChar char="Ø"/>
            </a:pPr>
            <a:r>
              <a:rPr lang="en-IN" dirty="0"/>
              <a:t>Deploy the code immediately and see  the changes immediately by saving the source code…</a:t>
            </a:r>
          </a:p>
          <a:p>
            <a:pPr>
              <a:buFont typeface="Wingdings" panose="05000000000000000000" pitchFamily="2" charset="2"/>
              <a:buChar char="Ø"/>
            </a:pPr>
            <a:r>
              <a:rPr lang="en-IN" dirty="0"/>
              <a:t>Its an open source framework  </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53590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D416-8BD7-D896-92E2-862423753611}"/>
              </a:ext>
            </a:extLst>
          </p:cNvPr>
          <p:cNvSpPr>
            <a:spLocks noGrp="1"/>
          </p:cNvSpPr>
          <p:nvPr>
            <p:ph type="title"/>
          </p:nvPr>
        </p:nvSpPr>
        <p:spPr>
          <a:xfrm>
            <a:off x="677334" y="609600"/>
            <a:ext cx="8984826" cy="792480"/>
          </a:xfrm>
        </p:spPr>
        <p:txBody>
          <a:bodyPr>
            <a:normAutofit/>
          </a:bodyPr>
          <a:lstStyle/>
          <a:p>
            <a:r>
              <a:rPr lang="en-US" dirty="0"/>
              <a:t>IMPORTING AND RUNNING STREAMLIT</a:t>
            </a:r>
            <a:endParaRPr lang="en-IN" dirty="0"/>
          </a:p>
        </p:txBody>
      </p:sp>
      <p:pic>
        <p:nvPicPr>
          <p:cNvPr id="5" name="Content Placeholder 4">
            <a:extLst>
              <a:ext uri="{FF2B5EF4-FFF2-40B4-BE49-F238E27FC236}">
                <a16:creationId xmlns:a16="http://schemas.microsoft.com/office/drawing/2014/main" id="{513037BE-4464-85DA-33B0-5DD4DD5479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 y="1485900"/>
            <a:ext cx="11263735" cy="4983480"/>
          </a:xfrm>
        </p:spPr>
      </p:pic>
      <p:pic>
        <p:nvPicPr>
          <p:cNvPr id="4" name="Picture 3">
            <a:extLst>
              <a:ext uri="{FF2B5EF4-FFF2-40B4-BE49-F238E27FC236}">
                <a16:creationId xmlns:a16="http://schemas.microsoft.com/office/drawing/2014/main" id="{813DBA91-1B67-A2BB-1C2C-794B482C3DA2}"/>
              </a:ext>
            </a:extLst>
          </p:cNvPr>
          <p:cNvPicPr>
            <a:picLocks noChangeAspect="1"/>
          </p:cNvPicPr>
          <p:nvPr/>
        </p:nvPicPr>
        <p:blipFill>
          <a:blip r:embed="rId3"/>
          <a:stretch>
            <a:fillRect/>
          </a:stretch>
        </p:blipFill>
        <p:spPr>
          <a:xfrm>
            <a:off x="0" y="1485900"/>
            <a:ext cx="11431375" cy="4983480"/>
          </a:xfrm>
          <a:prstGeom prst="rect">
            <a:avLst/>
          </a:prstGeom>
        </p:spPr>
      </p:pic>
    </p:spTree>
    <p:extLst>
      <p:ext uri="{BB962C8B-B14F-4D97-AF65-F5344CB8AC3E}">
        <p14:creationId xmlns:p14="http://schemas.microsoft.com/office/powerpoint/2010/main" val="74155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BAA8-FD77-07F7-7B56-41D0976D6953}"/>
              </a:ext>
            </a:extLst>
          </p:cNvPr>
          <p:cNvSpPr>
            <a:spLocks noGrp="1"/>
          </p:cNvSpPr>
          <p:nvPr>
            <p:ph type="title"/>
          </p:nvPr>
        </p:nvSpPr>
        <p:spPr>
          <a:xfrm>
            <a:off x="906780" y="0"/>
            <a:ext cx="8367222" cy="441960"/>
          </a:xfrm>
        </p:spPr>
        <p:txBody>
          <a:bodyPr>
            <a:normAutofit fontScale="90000"/>
          </a:bodyPr>
          <a:lstStyle/>
          <a:p>
            <a:r>
              <a:rPr lang="en-US" b="1" dirty="0">
                <a:solidFill>
                  <a:srgbClr val="7030A0"/>
                </a:solidFill>
              </a:rPr>
              <a:t> </a:t>
            </a:r>
            <a:endParaRPr lang="en-IN" b="1" dirty="0">
              <a:solidFill>
                <a:srgbClr val="7030A0"/>
              </a:solidFill>
            </a:endParaRPr>
          </a:p>
        </p:txBody>
      </p:sp>
      <p:sp>
        <p:nvSpPr>
          <p:cNvPr id="3" name="Content Placeholder 2">
            <a:extLst>
              <a:ext uri="{FF2B5EF4-FFF2-40B4-BE49-F238E27FC236}">
                <a16:creationId xmlns:a16="http://schemas.microsoft.com/office/drawing/2014/main" id="{425859E6-4144-7E52-1718-CF4824206413}"/>
              </a:ext>
            </a:extLst>
          </p:cNvPr>
          <p:cNvSpPr>
            <a:spLocks noGrp="1"/>
          </p:cNvSpPr>
          <p:nvPr>
            <p:ph idx="1"/>
          </p:nvPr>
        </p:nvSpPr>
        <p:spPr/>
        <p:txBody>
          <a:bodyPr/>
          <a:lstStyle/>
          <a:p>
            <a:r>
              <a:rPr lang="en-US" dirty="0"/>
              <a:t>For deployment </a:t>
            </a:r>
            <a:r>
              <a:rPr lang="en-US" dirty="0" err="1"/>
              <a:t>streamlit</a:t>
            </a:r>
            <a:r>
              <a:rPr lang="en-US" dirty="0"/>
              <a:t> is used for following reasons…</a:t>
            </a:r>
          </a:p>
          <a:p>
            <a:pPr>
              <a:buFont typeface="Wingdings" panose="05000000000000000000" pitchFamily="2" charset="2"/>
              <a:buChar char="Ø"/>
            </a:pPr>
            <a:r>
              <a:rPr lang="en-IN" dirty="0"/>
              <a:t>It requires few line of code to build an app</a:t>
            </a:r>
          </a:p>
          <a:p>
            <a:pPr>
              <a:buFont typeface="Wingdings" panose="05000000000000000000" pitchFamily="2" charset="2"/>
              <a:buChar char="Ø"/>
            </a:pPr>
            <a:r>
              <a:rPr lang="en-IN" dirty="0"/>
              <a:t>Dose not require any web development knowledge </a:t>
            </a:r>
          </a:p>
          <a:p>
            <a:pPr>
              <a:buFont typeface="Wingdings" panose="05000000000000000000" pitchFamily="2" charset="2"/>
              <a:buChar char="Ø"/>
            </a:pPr>
            <a:r>
              <a:rPr lang="en-IN" dirty="0"/>
              <a:t>Deploy the code immediately and see  the changes immediately by saving the </a:t>
            </a:r>
            <a:r>
              <a:rPr lang="en-IN" dirty="0" err="1"/>
              <a:t>sourse</a:t>
            </a:r>
            <a:r>
              <a:rPr lang="en-IN" dirty="0"/>
              <a:t> code…</a:t>
            </a:r>
          </a:p>
          <a:p>
            <a:pPr>
              <a:buFont typeface="Wingdings" panose="05000000000000000000" pitchFamily="2" charset="2"/>
              <a:buChar char="Ø"/>
            </a:pPr>
            <a:r>
              <a:rPr lang="en-IN" dirty="0"/>
              <a:t>Its an open source framework  </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C21A3793-9851-7FCB-88E7-4C1FB13D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650348"/>
            <a:ext cx="11324166" cy="6068621"/>
          </a:xfrm>
          <a:prstGeom prst="rect">
            <a:avLst/>
          </a:prstGeom>
        </p:spPr>
      </p:pic>
      <p:pic>
        <p:nvPicPr>
          <p:cNvPr id="6" name="Picture 5">
            <a:extLst>
              <a:ext uri="{FF2B5EF4-FFF2-40B4-BE49-F238E27FC236}">
                <a16:creationId xmlns:a16="http://schemas.microsoft.com/office/drawing/2014/main" id="{EA16ACA4-36D8-030A-EB5B-7A7E99F47A4F}"/>
              </a:ext>
            </a:extLst>
          </p:cNvPr>
          <p:cNvPicPr>
            <a:picLocks noChangeAspect="1"/>
          </p:cNvPicPr>
          <p:nvPr/>
        </p:nvPicPr>
        <p:blipFill>
          <a:blip r:embed="rId3"/>
          <a:stretch>
            <a:fillRect/>
          </a:stretch>
        </p:blipFill>
        <p:spPr>
          <a:xfrm>
            <a:off x="190500" y="663133"/>
            <a:ext cx="11324167" cy="6068621"/>
          </a:xfrm>
          <a:prstGeom prst="rect">
            <a:avLst/>
          </a:prstGeom>
        </p:spPr>
      </p:pic>
    </p:spTree>
    <p:extLst>
      <p:ext uri="{BB962C8B-B14F-4D97-AF65-F5344CB8AC3E}">
        <p14:creationId xmlns:p14="http://schemas.microsoft.com/office/powerpoint/2010/main" val="1940676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B3423-57CD-9CE6-4FC4-5349F6A965E6}"/>
              </a:ext>
            </a:extLst>
          </p:cNvPr>
          <p:cNvSpPr>
            <a:spLocks noGrp="1"/>
          </p:cNvSpPr>
          <p:nvPr>
            <p:ph type="ctrTitle"/>
          </p:nvPr>
        </p:nvSpPr>
        <p:spPr>
          <a:xfrm>
            <a:off x="2018754" y="369611"/>
            <a:ext cx="8395112" cy="1542592"/>
          </a:xfrm>
        </p:spPr>
        <p:txBody>
          <a:bodyPr>
            <a:normAutofit/>
          </a:bodyPr>
          <a:lstStyle/>
          <a:p>
            <a:pPr algn="l"/>
            <a:r>
              <a:rPr lang="en-US" sz="4000" b="1" dirty="0">
                <a:solidFill>
                  <a:srgbClr val="FF0000"/>
                </a:solidFill>
              </a:rPr>
              <a:t>WHAT IS BIKE RENTALS SYSTEM AND WHY IS IT IMPORTANT ???</a:t>
            </a:r>
            <a:endParaRPr lang="en-IN" sz="4000" b="1" dirty="0">
              <a:solidFill>
                <a:srgbClr val="FF0000"/>
              </a:solidFill>
            </a:endParaRPr>
          </a:p>
        </p:txBody>
      </p:sp>
      <p:sp>
        <p:nvSpPr>
          <p:cNvPr id="3" name="Subtitle 2">
            <a:extLst>
              <a:ext uri="{FF2B5EF4-FFF2-40B4-BE49-F238E27FC236}">
                <a16:creationId xmlns:a16="http://schemas.microsoft.com/office/drawing/2014/main" id="{D0A6EE63-30B3-C30E-F2A0-8F908C9A17A5}"/>
              </a:ext>
            </a:extLst>
          </p:cNvPr>
          <p:cNvSpPr>
            <a:spLocks noGrp="1"/>
          </p:cNvSpPr>
          <p:nvPr>
            <p:ph type="subTitle" idx="1"/>
          </p:nvPr>
        </p:nvSpPr>
        <p:spPr>
          <a:xfrm>
            <a:off x="1524000" y="2133600"/>
            <a:ext cx="9144000" cy="4259580"/>
          </a:xfrm>
        </p:spPr>
        <p:txBody>
          <a:bodyPr>
            <a:normAutofit lnSpcReduction="10000"/>
          </a:bodyPr>
          <a:lstStyle/>
          <a:p>
            <a:pPr marL="342900" indent="-342900" algn="just">
              <a:buFont typeface="Arial" panose="020B0604020202020204" pitchFamily="34" charset="0"/>
              <a:buChar char="•"/>
            </a:pPr>
            <a:br>
              <a:rPr lang="en-US" dirty="0">
                <a:solidFill>
                  <a:schemeClr val="tx1"/>
                </a:solidFill>
                <a:highlight>
                  <a:srgbClr val="C0C0C0"/>
                </a:highlight>
              </a:rPr>
            </a:br>
            <a:r>
              <a:rPr lang="en-US" b="0" i="0" dirty="0">
                <a:solidFill>
                  <a:schemeClr val="tx1"/>
                </a:solidFill>
                <a:effectLst/>
                <a:latin typeface="Söhne"/>
              </a:rPr>
              <a:t>A bike rental system is a service where bicycles are made available for short-term use, typically for a fee. These systems can be found in various forms, from docked stations where bikes are picked up and returned at designated locations, to dockless systems where bikes can be picked up and dropped off anywhere within a specified area using a mobile app.</a:t>
            </a:r>
          </a:p>
          <a:p>
            <a:pPr algn="just">
              <a:buFont typeface="+mj-lt"/>
              <a:buAutoNum type="arabicPeriod"/>
            </a:pPr>
            <a:r>
              <a:rPr lang="en-US" b="1" i="0" dirty="0">
                <a:solidFill>
                  <a:schemeClr val="tx1"/>
                </a:solidFill>
                <a:effectLst/>
                <a:latin typeface="Söhne"/>
              </a:rPr>
              <a:t>Sustainable Transportation</a:t>
            </a:r>
            <a:r>
              <a:rPr lang="en-US" b="0" i="0" dirty="0">
                <a:solidFill>
                  <a:schemeClr val="tx1"/>
                </a:solidFill>
                <a:effectLst/>
                <a:latin typeface="Söhne"/>
              </a:rPr>
              <a:t>: Bike rental systems promote sustainable transportation by offering an eco-friendly alternative to cars and public transportation. Biking reduces carbon emissions and traffic congestion, making cities cleaner and more livable.</a:t>
            </a:r>
          </a:p>
          <a:p>
            <a:pPr algn="just">
              <a:buFont typeface="+mj-lt"/>
              <a:buAutoNum type="arabicPeriod"/>
            </a:pPr>
            <a:r>
              <a:rPr lang="en-US" b="1" i="0" dirty="0">
                <a:solidFill>
                  <a:schemeClr val="tx1"/>
                </a:solidFill>
                <a:effectLst/>
                <a:latin typeface="Söhne"/>
              </a:rPr>
              <a:t>Last-Mile Connectivity</a:t>
            </a:r>
            <a:r>
              <a:rPr lang="en-US" b="0" i="0" dirty="0">
                <a:solidFill>
                  <a:schemeClr val="tx1"/>
                </a:solidFill>
                <a:effectLst/>
                <a:latin typeface="Söhne"/>
              </a:rPr>
              <a:t>: Bike rentals provide a convenient solution for covering short distances between public transit stops and final destinations. This "last-mile" connectivity improves overall transportation efficiency and encourages the use of public transit.</a:t>
            </a:r>
          </a:p>
          <a:p>
            <a:pPr algn="just">
              <a:buFont typeface="+mj-lt"/>
              <a:buAutoNum type="arabicPeriod"/>
            </a:pPr>
            <a:r>
              <a:rPr lang="en-US" b="1" i="0" dirty="0">
                <a:solidFill>
                  <a:schemeClr val="tx1"/>
                </a:solidFill>
                <a:effectLst/>
                <a:latin typeface="Söhne"/>
              </a:rPr>
              <a:t>Health and Fitness</a:t>
            </a:r>
            <a:r>
              <a:rPr lang="en-US" b="0" i="0" dirty="0">
                <a:solidFill>
                  <a:schemeClr val="tx1"/>
                </a:solidFill>
                <a:effectLst/>
                <a:latin typeface="Söhne"/>
              </a:rPr>
              <a:t>: Cycling is a great form of exercise, promoting physical fitness and well-being. Accessible bike rental systems encourage people to incorporate physical activity into their daily routines, contributing to healthier lifestyles.</a:t>
            </a:r>
          </a:p>
          <a:p>
            <a:pPr marL="342900" indent="-342900" algn="just">
              <a:buFont typeface="Arial" panose="020B0604020202020204" pitchFamily="34" charset="0"/>
              <a:buChar char="•"/>
            </a:pPr>
            <a:endParaRPr lang="en-IN" dirty="0">
              <a:solidFill>
                <a:schemeClr val="tx1"/>
              </a:solidFill>
              <a:highlight>
                <a:srgbClr val="C0C0C0"/>
              </a:highlight>
            </a:endParaRPr>
          </a:p>
        </p:txBody>
      </p:sp>
    </p:spTree>
    <p:extLst>
      <p:ext uri="{BB962C8B-B14F-4D97-AF65-F5344CB8AC3E}">
        <p14:creationId xmlns:p14="http://schemas.microsoft.com/office/powerpoint/2010/main" val="173661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3BD2-AF78-A984-3236-6F9FC9AD82E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79C485-C302-F4E8-27BC-AE819DFDE6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720" y="609056"/>
            <a:ext cx="11660649" cy="6248944"/>
          </a:xfrm>
        </p:spPr>
      </p:pic>
      <p:pic>
        <p:nvPicPr>
          <p:cNvPr id="4" name="Picture 3">
            <a:extLst>
              <a:ext uri="{FF2B5EF4-FFF2-40B4-BE49-F238E27FC236}">
                <a16:creationId xmlns:a16="http://schemas.microsoft.com/office/drawing/2014/main" id="{4920AEE0-9AC4-137E-5E71-00FE4310A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20" y="609055"/>
            <a:ext cx="11660649" cy="5741412"/>
          </a:xfrm>
          <a:prstGeom prst="rect">
            <a:avLst/>
          </a:prstGeom>
        </p:spPr>
      </p:pic>
      <p:pic>
        <p:nvPicPr>
          <p:cNvPr id="7" name="Picture 6">
            <a:extLst>
              <a:ext uri="{FF2B5EF4-FFF2-40B4-BE49-F238E27FC236}">
                <a16:creationId xmlns:a16="http://schemas.microsoft.com/office/drawing/2014/main" id="{24CF1D20-7B58-6B09-58E5-7BF533DF5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20" y="609054"/>
            <a:ext cx="11660649" cy="5741412"/>
          </a:xfrm>
          <a:prstGeom prst="rect">
            <a:avLst/>
          </a:prstGeom>
        </p:spPr>
      </p:pic>
    </p:spTree>
    <p:extLst>
      <p:ext uri="{BB962C8B-B14F-4D97-AF65-F5344CB8AC3E}">
        <p14:creationId xmlns:p14="http://schemas.microsoft.com/office/powerpoint/2010/main" val="3328043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0EB5-D37B-EA61-84D4-98491568826F}"/>
              </a:ext>
            </a:extLst>
          </p:cNvPr>
          <p:cNvSpPr>
            <a:spLocks noGrp="1"/>
          </p:cNvSpPr>
          <p:nvPr>
            <p:ph type="title"/>
          </p:nvPr>
        </p:nvSpPr>
        <p:spPr>
          <a:xfrm>
            <a:off x="677334" y="609600"/>
            <a:ext cx="8596668" cy="678180"/>
          </a:xfrm>
        </p:spPr>
        <p:txBody>
          <a:bodyPr/>
          <a:lstStyle/>
          <a:p>
            <a:r>
              <a:rPr lang="en-US" dirty="0"/>
              <a:t>LEARNINGS</a:t>
            </a:r>
            <a:endParaRPr lang="en-IN" dirty="0"/>
          </a:p>
        </p:txBody>
      </p:sp>
      <p:sp>
        <p:nvSpPr>
          <p:cNvPr id="3" name="Content Placeholder 2">
            <a:extLst>
              <a:ext uri="{FF2B5EF4-FFF2-40B4-BE49-F238E27FC236}">
                <a16:creationId xmlns:a16="http://schemas.microsoft.com/office/drawing/2014/main" id="{6DAD921F-AB52-F6F4-81D2-D7C06221E4AC}"/>
              </a:ext>
            </a:extLst>
          </p:cNvPr>
          <p:cNvSpPr>
            <a:spLocks noGrp="1"/>
          </p:cNvSpPr>
          <p:nvPr>
            <p:ph idx="1"/>
          </p:nvPr>
        </p:nvSpPr>
        <p:spPr>
          <a:xfrm>
            <a:off x="479214" y="1307149"/>
            <a:ext cx="8596668" cy="5101271"/>
          </a:xfrm>
        </p:spPr>
        <p:txBody>
          <a:bodyPr/>
          <a:lstStyle/>
          <a:p>
            <a:r>
              <a:rPr lang="en-US" dirty="0"/>
              <a:t>The project provided us very best opportunity to learn about different aspects of data mining ,data cleaning ,visualization ,model building based on classification and a lot more.. We could explore classification at depth …</a:t>
            </a:r>
          </a:p>
          <a:p>
            <a:r>
              <a:rPr lang="en-IN" dirty="0"/>
              <a:t>Such type of prediction system is extremely important for our economic system as it can help in prevents. And thus preventing financial turmoil.</a:t>
            </a:r>
          </a:p>
        </p:txBody>
      </p:sp>
    </p:spTree>
    <p:extLst>
      <p:ext uri="{BB962C8B-B14F-4D97-AF65-F5344CB8AC3E}">
        <p14:creationId xmlns:p14="http://schemas.microsoft.com/office/powerpoint/2010/main" val="309814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5256-8F06-B0A2-882C-3CD756EE2387}"/>
              </a:ext>
            </a:extLst>
          </p:cNvPr>
          <p:cNvSpPr>
            <a:spLocks noGrp="1"/>
          </p:cNvSpPr>
          <p:nvPr>
            <p:ph type="title"/>
          </p:nvPr>
        </p:nvSpPr>
        <p:spPr/>
        <p:txBody>
          <a:bodyPr/>
          <a:lstStyle/>
          <a:p>
            <a:r>
              <a:rPr lang="en-US" sz="4000" b="1" dirty="0">
                <a:solidFill>
                  <a:srgbClr val="FF0000"/>
                </a:solidFill>
              </a:rPr>
              <a:t>HOW IT WORKS ….</a:t>
            </a:r>
            <a:endParaRPr lang="en-IN" dirty="0"/>
          </a:p>
        </p:txBody>
      </p:sp>
      <p:sp>
        <p:nvSpPr>
          <p:cNvPr id="3" name="Content Placeholder 2">
            <a:extLst>
              <a:ext uri="{FF2B5EF4-FFF2-40B4-BE49-F238E27FC236}">
                <a16:creationId xmlns:a16="http://schemas.microsoft.com/office/drawing/2014/main" id="{359D9E16-8DF4-5B1C-E075-135BAE213AF8}"/>
              </a:ext>
            </a:extLst>
          </p:cNvPr>
          <p:cNvSpPr>
            <a:spLocks noGrp="1"/>
          </p:cNvSpPr>
          <p:nvPr>
            <p:ph idx="1"/>
          </p:nvPr>
        </p:nvSpPr>
        <p:spPr/>
        <p:txBody>
          <a:bodyPr>
            <a:normAutofit fontScale="32500" lnSpcReduction="20000"/>
          </a:bodyPr>
          <a:lstStyle/>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Understanding the objectives</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Importing the necessary libraries</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Loading the Dataset</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Data Understanding</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Data preprocessing</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Exploratory Data Analysis (EDA)</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Data Visualization</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Feature Scaling</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Model Building using different Classification Algorithms</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Model Training and Testing </a:t>
            </a:r>
          </a:p>
          <a:p>
            <a:pPr algn="just">
              <a:lnSpc>
                <a:spcPct val="150000"/>
              </a:lnSpc>
              <a:spcBef>
                <a:spcPts val="0"/>
              </a:spcBef>
              <a:buClr>
                <a:schemeClr val="tx1"/>
              </a:buClr>
              <a:buSzPts val="4000"/>
              <a:buFont typeface="Arial" panose="020B0604020202020204" pitchFamily="34" charset="0"/>
              <a:buChar char="•"/>
            </a:pPr>
            <a:r>
              <a:rPr lang="en-US" sz="4900" b="1" dirty="0">
                <a:latin typeface="Eudoxus Sans"/>
                <a:ea typeface="Arial"/>
                <a:cs typeface="Arial"/>
                <a:sym typeface="Arial"/>
              </a:rPr>
              <a:t>Model Deployment</a:t>
            </a:r>
          </a:p>
          <a:p>
            <a:pPr marL="0" indent="0">
              <a:buNone/>
            </a:pPr>
            <a:endParaRPr lang="en-IN" dirty="0"/>
          </a:p>
        </p:txBody>
      </p:sp>
    </p:spTree>
    <p:extLst>
      <p:ext uri="{BB962C8B-B14F-4D97-AF65-F5344CB8AC3E}">
        <p14:creationId xmlns:p14="http://schemas.microsoft.com/office/powerpoint/2010/main" val="98580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DCA1C0-6D80-F0D7-B02B-57693C472C50}"/>
              </a:ext>
            </a:extLst>
          </p:cNvPr>
          <p:cNvSpPr txBox="1"/>
          <p:nvPr/>
        </p:nvSpPr>
        <p:spPr>
          <a:xfrm>
            <a:off x="419100" y="251460"/>
            <a:ext cx="11140440" cy="1754326"/>
          </a:xfrm>
          <a:prstGeom prst="rect">
            <a:avLst/>
          </a:prstGeom>
          <a:noFill/>
        </p:spPr>
        <p:txBody>
          <a:bodyPr wrap="square" rtlCol="0">
            <a:spAutoFit/>
          </a:bodyPr>
          <a:lstStyle/>
          <a:p>
            <a:r>
              <a:rPr lang="en-US" dirty="0"/>
              <a:t>After understanding the objective of the project and then importing libraries ,we will import the required dataset in csv format.</a:t>
            </a:r>
          </a:p>
          <a:p>
            <a:endParaRPr lang="en-US" dirty="0"/>
          </a:p>
          <a:p>
            <a:endParaRPr lang="en-US" dirty="0"/>
          </a:p>
          <a:p>
            <a:endParaRPr lang="en-US" dirty="0"/>
          </a:p>
          <a:p>
            <a:endParaRPr lang="en-IN" dirty="0"/>
          </a:p>
        </p:txBody>
      </p:sp>
      <p:pic>
        <p:nvPicPr>
          <p:cNvPr id="7" name="Picture 6">
            <a:extLst>
              <a:ext uri="{FF2B5EF4-FFF2-40B4-BE49-F238E27FC236}">
                <a16:creationId xmlns:a16="http://schemas.microsoft.com/office/drawing/2014/main" id="{1BDFA9E3-B3E1-A509-A109-078F5B579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1013965"/>
            <a:ext cx="8915400" cy="5844035"/>
          </a:xfrm>
          <a:prstGeom prst="rect">
            <a:avLst/>
          </a:prstGeom>
        </p:spPr>
      </p:pic>
      <p:pic>
        <p:nvPicPr>
          <p:cNvPr id="3" name="Picture 2">
            <a:extLst>
              <a:ext uri="{FF2B5EF4-FFF2-40B4-BE49-F238E27FC236}">
                <a16:creationId xmlns:a16="http://schemas.microsoft.com/office/drawing/2014/main" id="{3D516E50-09BA-5424-7ADD-346DB805CDE8}"/>
              </a:ext>
            </a:extLst>
          </p:cNvPr>
          <p:cNvPicPr>
            <a:picLocks noChangeAspect="1"/>
          </p:cNvPicPr>
          <p:nvPr/>
        </p:nvPicPr>
        <p:blipFill>
          <a:blip r:embed="rId3"/>
          <a:stretch>
            <a:fillRect/>
          </a:stretch>
        </p:blipFill>
        <p:spPr>
          <a:xfrm>
            <a:off x="1188720" y="1013964"/>
            <a:ext cx="8915400" cy="5844035"/>
          </a:xfrm>
          <a:prstGeom prst="rect">
            <a:avLst/>
          </a:prstGeom>
        </p:spPr>
      </p:pic>
    </p:spTree>
    <p:extLst>
      <p:ext uri="{BB962C8B-B14F-4D97-AF65-F5344CB8AC3E}">
        <p14:creationId xmlns:p14="http://schemas.microsoft.com/office/powerpoint/2010/main" val="275383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7165F7D-E45B-D76A-0524-D829F1996530}"/>
              </a:ext>
            </a:extLst>
          </p:cNvPr>
          <p:cNvSpPr>
            <a:spLocks noGrp="1"/>
          </p:cNvSpPr>
          <p:nvPr>
            <p:ph type="title"/>
          </p:nvPr>
        </p:nvSpPr>
        <p:spPr>
          <a:xfrm>
            <a:off x="541020" y="365125"/>
            <a:ext cx="10812780" cy="534035"/>
          </a:xfrm>
        </p:spPr>
        <p:txBody>
          <a:bodyPr>
            <a:normAutofit fontScale="90000"/>
          </a:bodyPr>
          <a:lstStyle/>
          <a:p>
            <a:r>
              <a:rPr lang="en-US" dirty="0"/>
              <a:t>EXPLORATORY DATA ANALYSIS AND DATA PREPROCESSING </a:t>
            </a:r>
            <a:endParaRPr lang="en-IN" dirty="0"/>
          </a:p>
        </p:txBody>
      </p:sp>
      <p:pic>
        <p:nvPicPr>
          <p:cNvPr id="17" name="Content Placeholder 16">
            <a:extLst>
              <a:ext uri="{FF2B5EF4-FFF2-40B4-BE49-F238E27FC236}">
                <a16:creationId xmlns:a16="http://schemas.microsoft.com/office/drawing/2014/main" id="{6CF76F57-9F08-99E8-89EE-909B7E2A59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237" y="982663"/>
            <a:ext cx="9692664" cy="5194300"/>
          </a:xfrm>
        </p:spPr>
      </p:pic>
      <p:pic>
        <p:nvPicPr>
          <p:cNvPr id="3" name="Picture 2">
            <a:extLst>
              <a:ext uri="{FF2B5EF4-FFF2-40B4-BE49-F238E27FC236}">
                <a16:creationId xmlns:a16="http://schemas.microsoft.com/office/drawing/2014/main" id="{A7FE7BE6-FCDC-CFDF-1079-83444211C9AD}"/>
              </a:ext>
            </a:extLst>
          </p:cNvPr>
          <p:cNvPicPr>
            <a:picLocks noChangeAspect="1"/>
          </p:cNvPicPr>
          <p:nvPr/>
        </p:nvPicPr>
        <p:blipFill>
          <a:blip r:embed="rId3"/>
          <a:stretch>
            <a:fillRect/>
          </a:stretch>
        </p:blipFill>
        <p:spPr>
          <a:xfrm>
            <a:off x="1101237" y="982662"/>
            <a:ext cx="9692664" cy="5875337"/>
          </a:xfrm>
          <a:prstGeom prst="rect">
            <a:avLst/>
          </a:prstGeom>
        </p:spPr>
      </p:pic>
    </p:spTree>
    <p:extLst>
      <p:ext uri="{BB962C8B-B14F-4D97-AF65-F5344CB8AC3E}">
        <p14:creationId xmlns:p14="http://schemas.microsoft.com/office/powerpoint/2010/main" val="386532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9145-0DBD-6634-779D-ABE273B2E3B8}"/>
              </a:ext>
            </a:extLst>
          </p:cNvPr>
          <p:cNvSpPr>
            <a:spLocks noGrp="1"/>
          </p:cNvSpPr>
          <p:nvPr>
            <p:ph type="title"/>
          </p:nvPr>
        </p:nvSpPr>
        <p:spPr>
          <a:xfrm>
            <a:off x="624840" y="365126"/>
            <a:ext cx="10728960" cy="587374"/>
          </a:xfrm>
        </p:spPr>
        <p:txBody>
          <a:bodyPr>
            <a:normAutofit fontScale="90000"/>
          </a:bodyPr>
          <a:lstStyle/>
          <a:p>
            <a:r>
              <a:rPr lang="en-IN" dirty="0"/>
              <a:t>UNDERSTANDING THE INFORMATION</a:t>
            </a:r>
          </a:p>
        </p:txBody>
      </p:sp>
      <p:sp>
        <p:nvSpPr>
          <p:cNvPr id="3" name="Content Placeholder 2">
            <a:extLst>
              <a:ext uri="{FF2B5EF4-FFF2-40B4-BE49-F238E27FC236}">
                <a16:creationId xmlns:a16="http://schemas.microsoft.com/office/drawing/2014/main" id="{8CE57E1F-ABFD-401C-D520-0833CCFF34B7}"/>
              </a:ext>
            </a:extLst>
          </p:cNvPr>
          <p:cNvSpPr>
            <a:spLocks noGrp="1"/>
          </p:cNvSpPr>
          <p:nvPr>
            <p:ph idx="1"/>
          </p:nvPr>
        </p:nvSpPr>
        <p:spPr>
          <a:xfrm>
            <a:off x="624840" y="952500"/>
            <a:ext cx="10728960" cy="5224463"/>
          </a:xfrm>
        </p:spPr>
        <p:txBody>
          <a:bodyPr/>
          <a:lstStyle/>
          <a:p>
            <a:r>
              <a:rPr lang="en-US" dirty="0"/>
              <a:t>As we can explained before the data has total 17 features at six are independent and 17</a:t>
            </a:r>
            <a:r>
              <a:rPr lang="en-US" baseline="30000" dirty="0"/>
              <a:t>th</a:t>
            </a:r>
            <a:r>
              <a:rPr lang="en-US" dirty="0"/>
              <a:t> is the dependent feature.... (Target variable)</a:t>
            </a:r>
          </a:p>
          <a:p>
            <a:r>
              <a:rPr lang="en-US" dirty="0"/>
              <a:t>It dose not contain any null values ..all the independent variables have data type – float </a:t>
            </a:r>
          </a:p>
          <a:p>
            <a:r>
              <a:rPr lang="en-US" dirty="0"/>
              <a:t>Only target variable has int datatype which is numeric.. </a:t>
            </a:r>
            <a:endParaRPr lang="en-IN" dirty="0"/>
          </a:p>
        </p:txBody>
      </p:sp>
    </p:spTree>
    <p:extLst>
      <p:ext uri="{BB962C8B-B14F-4D97-AF65-F5344CB8AC3E}">
        <p14:creationId xmlns:p14="http://schemas.microsoft.com/office/powerpoint/2010/main" val="937974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186E7-38EB-E582-082A-A4F4320E1E23}"/>
              </a:ext>
            </a:extLst>
          </p:cNvPr>
          <p:cNvSpPr>
            <a:spLocks noGrp="1"/>
          </p:cNvSpPr>
          <p:nvPr>
            <p:ph type="title"/>
          </p:nvPr>
        </p:nvSpPr>
        <p:spPr>
          <a:xfrm>
            <a:off x="635727" y="365126"/>
            <a:ext cx="10718074" cy="871492"/>
          </a:xfrm>
        </p:spPr>
        <p:txBody>
          <a:bodyPr/>
          <a:lstStyle/>
          <a:p>
            <a:r>
              <a:rPr lang="en-US" b="1" dirty="0">
                <a:solidFill>
                  <a:srgbClr val="FF0000"/>
                </a:solidFill>
              </a:rPr>
              <a:t>DESCRIPTIVE ANALYTICS </a:t>
            </a:r>
            <a:endParaRPr lang="en-IN" b="1" dirty="0">
              <a:solidFill>
                <a:srgbClr val="FF0000"/>
              </a:solidFill>
            </a:endParaRPr>
          </a:p>
        </p:txBody>
      </p:sp>
      <p:pic>
        <p:nvPicPr>
          <p:cNvPr id="5" name="Content Placeholder 4">
            <a:extLst>
              <a:ext uri="{FF2B5EF4-FFF2-40B4-BE49-F238E27FC236}">
                <a16:creationId xmlns:a16="http://schemas.microsoft.com/office/drawing/2014/main" id="{A597578A-6EEF-C0FB-B389-C880C2154C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601" y="2160588"/>
            <a:ext cx="7242836" cy="3881437"/>
          </a:xfrm>
        </p:spPr>
      </p:pic>
      <p:pic>
        <p:nvPicPr>
          <p:cNvPr id="7" name="Picture 6">
            <a:extLst>
              <a:ext uri="{FF2B5EF4-FFF2-40B4-BE49-F238E27FC236}">
                <a16:creationId xmlns:a16="http://schemas.microsoft.com/office/drawing/2014/main" id="{9BBD4455-6E9D-AC2A-9A7C-4D624865B594}"/>
              </a:ext>
            </a:extLst>
          </p:cNvPr>
          <p:cNvPicPr>
            <a:picLocks noChangeAspect="1"/>
          </p:cNvPicPr>
          <p:nvPr/>
        </p:nvPicPr>
        <p:blipFill>
          <a:blip r:embed="rId3"/>
          <a:stretch>
            <a:fillRect/>
          </a:stretch>
        </p:blipFill>
        <p:spPr>
          <a:xfrm>
            <a:off x="1256381" y="1754310"/>
            <a:ext cx="7555110" cy="4439270"/>
          </a:xfrm>
          <a:prstGeom prst="rect">
            <a:avLst/>
          </a:prstGeom>
        </p:spPr>
      </p:pic>
      <p:pic>
        <p:nvPicPr>
          <p:cNvPr id="4" name="Picture 3">
            <a:extLst>
              <a:ext uri="{FF2B5EF4-FFF2-40B4-BE49-F238E27FC236}">
                <a16:creationId xmlns:a16="http://schemas.microsoft.com/office/drawing/2014/main" id="{68432459-B2A4-2C07-49F7-6506844BDAB2}"/>
              </a:ext>
            </a:extLst>
          </p:cNvPr>
          <p:cNvPicPr>
            <a:picLocks noChangeAspect="1"/>
          </p:cNvPicPr>
          <p:nvPr/>
        </p:nvPicPr>
        <p:blipFill>
          <a:blip r:embed="rId4"/>
          <a:stretch>
            <a:fillRect/>
          </a:stretch>
        </p:blipFill>
        <p:spPr>
          <a:xfrm>
            <a:off x="1137546" y="1402155"/>
            <a:ext cx="7673946" cy="4791425"/>
          </a:xfrm>
          <a:prstGeom prst="rect">
            <a:avLst/>
          </a:prstGeom>
        </p:spPr>
      </p:pic>
    </p:spTree>
    <p:extLst>
      <p:ext uri="{BB962C8B-B14F-4D97-AF65-F5344CB8AC3E}">
        <p14:creationId xmlns:p14="http://schemas.microsoft.com/office/powerpoint/2010/main" val="2806233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10E7-3D68-7801-EE8B-1AA424B4D056}"/>
              </a:ext>
            </a:extLst>
          </p:cNvPr>
          <p:cNvSpPr>
            <a:spLocks noGrp="1"/>
          </p:cNvSpPr>
          <p:nvPr>
            <p:ph type="title"/>
          </p:nvPr>
        </p:nvSpPr>
        <p:spPr>
          <a:xfrm>
            <a:off x="480060" y="365125"/>
            <a:ext cx="10873740" cy="762635"/>
          </a:xfrm>
        </p:spPr>
        <p:txBody>
          <a:bodyPr/>
          <a:lstStyle/>
          <a:p>
            <a:r>
              <a:rPr lang="en-US" b="1" dirty="0">
                <a:solidFill>
                  <a:srgbClr val="FF0000"/>
                </a:solidFill>
              </a:rPr>
              <a:t>DATA VISUALIZATION</a:t>
            </a:r>
            <a:endParaRPr lang="en-IN" b="1" dirty="0">
              <a:solidFill>
                <a:srgbClr val="FF0000"/>
              </a:solidFill>
            </a:endParaRPr>
          </a:p>
        </p:txBody>
      </p:sp>
      <p:pic>
        <p:nvPicPr>
          <p:cNvPr id="5" name="Content Placeholder 4">
            <a:extLst>
              <a:ext uri="{FF2B5EF4-FFF2-40B4-BE49-F238E27FC236}">
                <a16:creationId xmlns:a16="http://schemas.microsoft.com/office/drawing/2014/main" id="{2D24A30D-80B0-AB41-1CE2-F95FC155A3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319" y="1257300"/>
            <a:ext cx="9180186" cy="4919663"/>
          </a:xfrm>
        </p:spPr>
      </p:pic>
      <p:pic>
        <p:nvPicPr>
          <p:cNvPr id="4" name="Picture 3">
            <a:extLst>
              <a:ext uri="{FF2B5EF4-FFF2-40B4-BE49-F238E27FC236}">
                <a16:creationId xmlns:a16="http://schemas.microsoft.com/office/drawing/2014/main" id="{D34B74BD-0DF1-ADA7-FAC4-885E06E27542}"/>
              </a:ext>
            </a:extLst>
          </p:cNvPr>
          <p:cNvPicPr>
            <a:picLocks noChangeAspect="1"/>
          </p:cNvPicPr>
          <p:nvPr/>
        </p:nvPicPr>
        <p:blipFill>
          <a:blip r:embed="rId3"/>
          <a:stretch>
            <a:fillRect/>
          </a:stretch>
        </p:blipFill>
        <p:spPr>
          <a:xfrm>
            <a:off x="403542" y="1257300"/>
            <a:ext cx="10026963" cy="5152644"/>
          </a:xfrm>
          <a:prstGeom prst="rect">
            <a:avLst/>
          </a:prstGeom>
        </p:spPr>
      </p:pic>
    </p:spTree>
    <p:extLst>
      <p:ext uri="{BB962C8B-B14F-4D97-AF65-F5344CB8AC3E}">
        <p14:creationId xmlns:p14="http://schemas.microsoft.com/office/powerpoint/2010/main" val="338162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D5A1-A924-685D-F5AA-D5A5FDB31BD4}"/>
              </a:ext>
            </a:extLst>
          </p:cNvPr>
          <p:cNvSpPr>
            <a:spLocks noGrp="1"/>
          </p:cNvSpPr>
          <p:nvPr>
            <p:ph type="title"/>
          </p:nvPr>
        </p:nvSpPr>
        <p:spPr>
          <a:xfrm>
            <a:off x="419100" y="43497"/>
            <a:ext cx="10934700" cy="726123"/>
          </a:xfrm>
        </p:spPr>
        <p:txBody>
          <a:bodyPr>
            <a:normAutofit fontScale="90000"/>
          </a:bodyPr>
          <a:lstStyle/>
          <a:p>
            <a:r>
              <a:rPr lang="en-US" dirty="0"/>
              <a:t>HEAT MAP</a:t>
            </a:r>
            <a:br>
              <a:rPr lang="en-US" dirty="0"/>
            </a:br>
            <a:r>
              <a:rPr lang="en-US" dirty="0"/>
              <a:t> </a:t>
            </a:r>
            <a:endParaRPr lang="en-IN" dirty="0"/>
          </a:p>
        </p:txBody>
      </p:sp>
      <p:pic>
        <p:nvPicPr>
          <p:cNvPr id="5" name="Content Placeholder 4">
            <a:extLst>
              <a:ext uri="{FF2B5EF4-FFF2-40B4-BE49-F238E27FC236}">
                <a16:creationId xmlns:a16="http://schemas.microsoft.com/office/drawing/2014/main" id="{951EC999-57D7-E234-5649-EA3B79C0C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0" y="1786855"/>
            <a:ext cx="10460168" cy="5071145"/>
          </a:xfrm>
        </p:spPr>
      </p:pic>
      <p:pic>
        <p:nvPicPr>
          <p:cNvPr id="7" name="Picture 6">
            <a:extLst>
              <a:ext uri="{FF2B5EF4-FFF2-40B4-BE49-F238E27FC236}">
                <a16:creationId xmlns:a16="http://schemas.microsoft.com/office/drawing/2014/main" id="{DDD4E4B2-12D1-5E1A-AB91-97B763DD566B}"/>
              </a:ext>
            </a:extLst>
          </p:cNvPr>
          <p:cNvPicPr>
            <a:picLocks noChangeAspect="1"/>
          </p:cNvPicPr>
          <p:nvPr/>
        </p:nvPicPr>
        <p:blipFill>
          <a:blip r:embed="rId3"/>
          <a:stretch>
            <a:fillRect/>
          </a:stretch>
        </p:blipFill>
        <p:spPr>
          <a:xfrm>
            <a:off x="419100" y="769620"/>
            <a:ext cx="10460168" cy="6088380"/>
          </a:xfrm>
          <a:prstGeom prst="rect">
            <a:avLst/>
          </a:prstGeom>
        </p:spPr>
      </p:pic>
      <p:pic>
        <p:nvPicPr>
          <p:cNvPr id="9" name="Picture 8">
            <a:extLst>
              <a:ext uri="{FF2B5EF4-FFF2-40B4-BE49-F238E27FC236}">
                <a16:creationId xmlns:a16="http://schemas.microsoft.com/office/drawing/2014/main" id="{12626C47-2E93-6A6C-379E-481D86715116}"/>
              </a:ext>
            </a:extLst>
          </p:cNvPr>
          <p:cNvPicPr>
            <a:picLocks noChangeAspect="1"/>
          </p:cNvPicPr>
          <p:nvPr/>
        </p:nvPicPr>
        <p:blipFill>
          <a:blip r:embed="rId4"/>
          <a:stretch>
            <a:fillRect/>
          </a:stretch>
        </p:blipFill>
        <p:spPr>
          <a:xfrm>
            <a:off x="419100" y="785443"/>
            <a:ext cx="10460168" cy="6088380"/>
          </a:xfrm>
          <a:prstGeom prst="rect">
            <a:avLst/>
          </a:prstGeom>
        </p:spPr>
      </p:pic>
    </p:spTree>
    <p:extLst>
      <p:ext uri="{BB962C8B-B14F-4D97-AF65-F5344CB8AC3E}">
        <p14:creationId xmlns:p14="http://schemas.microsoft.com/office/powerpoint/2010/main" val="16043508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22608</TotalTime>
  <Words>848</Words>
  <Application>Microsoft Office PowerPoint</Application>
  <PresentationFormat>Widescreen</PresentationFormat>
  <Paragraphs>102</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Eudoxus Sans</vt:lpstr>
      <vt:lpstr>p22-mackinac-pro</vt:lpstr>
      <vt:lpstr>Söhne</vt:lpstr>
      <vt:lpstr>Trebuchet MS</vt:lpstr>
      <vt:lpstr>Wingdings</vt:lpstr>
      <vt:lpstr>Wingdings 3</vt:lpstr>
      <vt:lpstr>Facet</vt:lpstr>
      <vt:lpstr>A DATA SCIENCE PROJECT  BIKE RENTALS</vt:lpstr>
      <vt:lpstr>WHAT IS BIKE RENTALS SYSTEM AND WHY IS IT IMPORTANT ???</vt:lpstr>
      <vt:lpstr>HOW IT WORKS ….</vt:lpstr>
      <vt:lpstr>PowerPoint Presentation</vt:lpstr>
      <vt:lpstr>EXPLORATORY DATA ANALYSIS AND DATA PREPROCESSING </vt:lpstr>
      <vt:lpstr>UNDERSTANDING THE INFORMATION</vt:lpstr>
      <vt:lpstr>DESCRIPTIVE ANALYTICS </vt:lpstr>
      <vt:lpstr>DATA VISUALIZATION</vt:lpstr>
      <vt:lpstr>HEAT MAP  </vt:lpstr>
      <vt:lpstr>INFERENCE THROUGH HEATMAP</vt:lpstr>
      <vt:lpstr>PAIRPLOT</vt:lpstr>
      <vt:lpstr>DATA DISTRIBUTION </vt:lpstr>
      <vt:lpstr>BOX PLOT </vt:lpstr>
      <vt:lpstr>MODEL BUILDING</vt:lpstr>
      <vt:lpstr>PowerPoint Presentation</vt:lpstr>
      <vt:lpstr>PowerPoint Presentation</vt:lpstr>
      <vt:lpstr>PowerPoint Presentation</vt:lpstr>
      <vt:lpstr>IMPORTING AND RUNNING STREAMLIT</vt:lpstr>
      <vt:lpstr> </vt:lpstr>
      <vt:lpstr>PowerPoint Presentation</vt:lpstr>
      <vt:lpstr>LEARNINGS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tejal singh</dc:creator>
  <cp:lastModifiedBy>AAMIR KHAN</cp:lastModifiedBy>
  <cp:revision>23</cp:revision>
  <dcterms:created xsi:type="dcterms:W3CDTF">2024-02-25T12:48:56Z</dcterms:created>
  <dcterms:modified xsi:type="dcterms:W3CDTF">2024-05-03T20:07:11Z</dcterms:modified>
</cp:coreProperties>
</file>